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4">
  <p:sldMasterIdLst>
    <p:sldMasterId id="2147483660" r:id="rId4"/>
  </p:sldMasterIdLst>
  <p:notesMasterIdLst>
    <p:notesMasterId r:id="rId28"/>
  </p:notesMasterIdLst>
  <p:sldIdLst>
    <p:sldId id="264" r:id="rId5"/>
    <p:sldId id="327" r:id="rId6"/>
    <p:sldId id="328" r:id="rId7"/>
    <p:sldId id="313" r:id="rId8"/>
    <p:sldId id="329" r:id="rId9"/>
    <p:sldId id="330" r:id="rId10"/>
    <p:sldId id="318" r:id="rId11"/>
    <p:sldId id="314" r:id="rId12"/>
    <p:sldId id="316" r:id="rId13"/>
    <p:sldId id="319" r:id="rId14"/>
    <p:sldId id="320" r:id="rId15"/>
    <p:sldId id="321" r:id="rId16"/>
    <p:sldId id="322" r:id="rId17"/>
    <p:sldId id="331" r:id="rId18"/>
    <p:sldId id="332" r:id="rId19"/>
    <p:sldId id="333" r:id="rId20"/>
    <p:sldId id="323" r:id="rId21"/>
    <p:sldId id="262" r:id="rId22"/>
    <p:sldId id="267" r:id="rId23"/>
    <p:sldId id="324" r:id="rId24"/>
    <p:sldId id="334" r:id="rId25"/>
    <p:sldId id="325" r:id="rId26"/>
    <p:sldId id="32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19" autoAdjust="0"/>
  </p:normalViewPr>
  <p:slideViewPr>
    <p:cSldViewPr snapToGrid="0">
      <p:cViewPr varScale="1">
        <p:scale>
          <a:sx n="87" d="100"/>
          <a:sy n="87" d="100"/>
        </p:scale>
        <p:origin x="48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DBDFE-DD3D-4291-A404-1B97A83A6EA8}" type="datetimeFigureOut">
              <a:rPr lang="en-US" smtClean="0"/>
              <a:t>1/19/2025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56DE3-4E01-4AFD-AD42-42312842ED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96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70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1/19/2025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0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8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73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5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73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8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32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1/19/2025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6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910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lower illustrations">
            <a:extLst>
              <a:ext uri="{FF2B5EF4-FFF2-40B4-BE49-F238E27FC236}">
                <a16:creationId xmlns:a16="http://schemas.microsoft.com/office/drawing/2014/main" id="{46768272-0F6A-4E58-A45C-F10D015D89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132" y="2091263"/>
            <a:ext cx="8649738" cy="2590800"/>
          </a:xfrm>
        </p:spPr>
        <p:txBody>
          <a:bodyPr>
            <a:normAutofit/>
          </a:bodyPr>
          <a:lstStyle/>
          <a:p>
            <a:r>
              <a:rPr lang="sr-Cyrl-RS" sz="1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 настави српСког језика </a:t>
            </a:r>
            <a:br>
              <a:rPr lang="en-US" sz="1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sz="1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усклађеној са когнитивном зрелошћу ученика</a:t>
            </a:r>
            <a:endParaRPr lang="en-US" sz="6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1130" y="4682062"/>
            <a:ext cx="8652788" cy="457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sr-Cyrl-RS" sz="1800" dirty="0"/>
              <a:t>Проф. др Рајна Драгићевић</a:t>
            </a:r>
            <a:r>
              <a:rPr lang="en-US" sz="1800" dirty="0"/>
              <a:t> 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8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F614A-A7F6-2E8D-AF3E-7CEAAA6FE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Србистичке теме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A5529-C64A-F982-61C7-BD76F19EE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marR="0" indent="457200" algn="just">
              <a:lnSpc>
                <a:spcPct val="107000"/>
              </a:lnSpc>
              <a:spcAft>
                <a:spcPts val="800"/>
              </a:spcAft>
            </a:pPr>
            <a:r>
              <a:rPr lang="sr-Cyrl-RS" sz="3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Ковачевић, М. (ур.). </a:t>
            </a:r>
            <a:r>
              <a:rPr lang="sr-Cyrl-RS" sz="3800" i="1" kern="100" dirty="0">
                <a:solidFill>
                  <a:srgbClr val="1D222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Статус српског језика и књижевности у образовном систему</a:t>
            </a:r>
            <a:r>
              <a:rPr lang="sr-Cyrl-RS" sz="3800" kern="100" dirty="0">
                <a:solidFill>
                  <a:srgbClr val="1D222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зборник радова са Прве интеркатедарске србистичке конференције одржане у НОКЦ</a:t>
            </a:r>
            <a:r>
              <a:rPr lang="en-US" sz="3800" kern="100" dirty="0">
                <a:solidFill>
                  <a:srgbClr val="1D222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r-Cyrl-RS" sz="3800" kern="100" dirty="0">
                <a:solidFill>
                  <a:srgbClr val="1D222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„Вук Караџић”</a:t>
            </a:r>
            <a:r>
              <a:rPr lang="en-US" sz="3800" kern="100" dirty="0">
                <a:solidFill>
                  <a:srgbClr val="1D222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r-Cyrl-RS" sz="3800" kern="100" dirty="0">
                <a:solidFill>
                  <a:srgbClr val="1D222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Тршићу 19–21. јуна 2020. године, Београд: Завод за унапређивање образовања и васпитања, 2021.</a:t>
            </a:r>
            <a:endParaRPr lang="en-US" sz="3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07000"/>
              </a:lnSpc>
              <a:spcAft>
                <a:spcPts val="800"/>
              </a:spcAft>
            </a:pPr>
            <a:r>
              <a:rPr lang="sr-Cyrl-RS" sz="3800" kern="100" dirty="0">
                <a:solidFill>
                  <a:srgbClr val="1D222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r-Cyrl-RS" sz="38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Сувајџић, Б. (ур.). </a:t>
            </a:r>
            <a:r>
              <a:rPr lang="sr-Cyrl-RS" sz="3800" i="1" kern="100" dirty="0">
                <a:solidFill>
                  <a:srgbClr val="1D222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Канон српске књижевности</a:t>
            </a:r>
            <a:r>
              <a:rPr lang="sr-Cyrl-RS" sz="3800" kern="100" dirty="0">
                <a:solidFill>
                  <a:srgbClr val="1D222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3800" kern="100" dirty="0">
                <a:solidFill>
                  <a:srgbClr val="1D222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r-Cyrl-RS" sz="38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зборник радова са Друге интеркатедарске србистичке конференције одржане у НОКЦ</a:t>
            </a:r>
            <a:r>
              <a:rPr lang="en-US" sz="38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r-Cyrl-RS" sz="38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„Вук Караџић”</a:t>
            </a:r>
            <a:r>
              <a:rPr lang="en-US" sz="38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r-Cyrl-RS" sz="38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Тршићу 18–20. јуна 2021. године, Београд: Завод за унапређивање образовања и васпитања, 2022.</a:t>
            </a:r>
            <a:endParaRPr lang="en-US" sz="3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just">
              <a:lnSpc>
                <a:spcPct val="107000"/>
              </a:lnSpc>
              <a:spcAft>
                <a:spcPts val="800"/>
              </a:spcAft>
            </a:pPr>
            <a:endParaRPr lang="en-US" sz="3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155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88112-F241-CE98-E51D-2C03380B3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Србистичке теме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546C5-4AB3-8823-0B79-F165F532A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marR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sr-Cyrl-RS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07000"/>
              </a:lnSpc>
              <a:spcAft>
                <a:spcPts val="800"/>
              </a:spcAft>
            </a:pPr>
            <a:r>
              <a:rPr lang="sr-Cyrl-RS" sz="4000" kern="100" dirty="0">
                <a:solidFill>
                  <a:srgbClr val="1D222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Милановић, А. (ур.). </a:t>
            </a:r>
            <a:r>
              <a:rPr lang="sr-Cyrl-RS" sz="4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Границе српског језика</a:t>
            </a:r>
            <a:r>
              <a:rPr lang="sr-Cyrl-RS" sz="4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4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r-Cyrl-RS" sz="4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зборник радова са Треће интеркатедарске србистичке конференције одржане у НОКЦ</a:t>
            </a:r>
            <a:r>
              <a:rPr lang="en-US" sz="4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r-Cyrl-RS" sz="4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„Вук Караџић”</a:t>
            </a:r>
            <a:r>
              <a:rPr lang="en-US" sz="4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r-Cyrl-RS" sz="4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Тршићу 17–19. јуна 2022. године, Београд: Завод за унапређивање образовања и васпитања, 2023.</a:t>
            </a:r>
            <a:endParaRPr lang="en-US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just">
              <a:lnSpc>
                <a:spcPct val="107000"/>
              </a:lnSpc>
              <a:spcAft>
                <a:spcPts val="800"/>
              </a:spcAft>
            </a:pPr>
            <a:r>
              <a:rPr lang="sr-Cyrl-RS" sz="39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Петаковић, С. (ур.). </a:t>
            </a:r>
            <a:r>
              <a:rPr lang="sr-Cyrl-RS" sz="39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Границе српск</a:t>
            </a:r>
            <a:r>
              <a:rPr lang="en-US" sz="39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sr-Cyrl-RS" sz="39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књижевности</a:t>
            </a:r>
            <a:r>
              <a:rPr lang="sr-Cyrl-RS" sz="39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39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r-Cyrl-RS" sz="39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зборник радова са Четврте интеркатедарске србистичке конференције одржане у НОКЦ</a:t>
            </a:r>
            <a:r>
              <a:rPr lang="en-US" sz="39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r-Cyrl-RS" sz="39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„Вук Караџић”</a:t>
            </a:r>
            <a:r>
              <a:rPr lang="en-US" sz="39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r-Cyrl-RS" sz="39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Тршићу 23–25. јуна 2023. године (ур. С. Петаковић), Београд: Завод за унапређивање образовања и васпитања, 2024.</a:t>
            </a:r>
            <a:endParaRPr lang="en-US" sz="3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just">
              <a:lnSpc>
                <a:spcPct val="107000"/>
              </a:lnSpc>
              <a:spcAft>
                <a:spcPts val="800"/>
              </a:spcAft>
            </a:pPr>
            <a:r>
              <a:rPr lang="sr-Latn-RS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204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9080F-2B8B-EE62-F5C6-A7EABD235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Инспирација: </a:t>
            </a:r>
            <a:br>
              <a:rPr lang="sr-Cyrl-RS" dirty="0"/>
            </a:br>
            <a:r>
              <a:rPr lang="sr-Cyrl-RS" dirty="0"/>
              <a:t>редослед градива у настави српског језика 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99FF4-8A3E-08B3-985A-9BF460E2D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2000" kern="0" dirty="0">
                <a:latin typeface="Times New Roman" panose="02020603050405020304" pitchFamily="18" charset="0"/>
                <a:ea typeface="Calibri" panose="020F0502020204030204" pitchFamily="34" charset="0"/>
              </a:rPr>
              <a:t>Важност редоследа градива у настави</a:t>
            </a:r>
          </a:p>
          <a:p>
            <a:r>
              <a:rPr lang="sr-Cyrl-RS" sz="2000" kern="0" dirty="0">
                <a:latin typeface="Times New Roman" panose="02020603050405020304" pitchFamily="18" charset="0"/>
                <a:ea typeface="Calibri" panose="020F0502020204030204" pitchFamily="34" charset="0"/>
              </a:rPr>
              <a:t>Граматика</a:t>
            </a:r>
            <a:r>
              <a:rPr lang="sr-Cyrl-RS" sz="20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 5. разред основне школе за Завод за </a:t>
            </a:r>
            <a:r>
              <a:rPr lang="sr-Cyrl-RS" sz="2000" kern="0" dirty="0">
                <a:latin typeface="Times New Roman" panose="02020603050405020304" pitchFamily="18" charset="0"/>
                <a:ea typeface="Calibri" panose="020F0502020204030204" pitchFamily="34" charset="0"/>
              </a:rPr>
              <a:t>уџбенике (2006)</a:t>
            </a:r>
          </a:p>
          <a:p>
            <a:pPr lvl="1"/>
            <a:r>
              <a:rPr lang="sr-Cyrl-RS" sz="1800" kern="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Да ли ученици који имају 11 година могу разумети однос између творбене и граматичке основе, сификса и граматичког наставка?</a:t>
            </a:r>
          </a:p>
          <a:p>
            <a:pPr lvl="1"/>
            <a:r>
              <a:rPr lang="sr-Cyrl-RS" sz="1800" kern="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Да ли прво треба увести именицу и објаснити је преко функције субјекта или прво увести субјекат па га објаснити преко јединице која га обично врши, а то је именица?</a:t>
            </a:r>
          </a:p>
          <a:p>
            <a:pPr lvl="1"/>
            <a:r>
              <a:rPr lang="sr-Cyrl-RS" sz="1800" kern="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Субјекат па предикат или обрнуто?</a:t>
            </a:r>
          </a:p>
          <a:p>
            <a:endParaRPr lang="en-US" sz="1800" kern="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1800" i="1" kern="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800" i="1" kern="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800" i="1" kern="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895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9DD66-A696-C8BE-CFF5-D5C74FCED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Инспирација:</a:t>
            </a:r>
            <a:br>
              <a:rPr lang="sr-Cyrl-RS" dirty="0"/>
            </a:br>
            <a:r>
              <a:rPr lang="sr-Cyrl-RS" dirty="0"/>
              <a:t> редослед градива у настави књижевности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542F6-03B3-B2A2-252C-85BC3AC07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400" dirty="0"/>
              <a:t>Распоред наставних јединица у настави књижевности: предлози из неких области Немачке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90009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59553-079F-ECFD-E57E-4EDAB7300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Инспирација:</a:t>
            </a:r>
            <a:br>
              <a:rPr lang="sr-Cyrl-RS" dirty="0"/>
            </a:br>
            <a:r>
              <a:rPr lang="sr-Cyrl-RS" dirty="0"/>
              <a:t>редослед градива у настави лексикологије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36525-3EF2-2456-74EC-FB5F3E3C6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sr-Cyrl-R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рипрема реферата за семинар </a:t>
            </a:r>
            <a:r>
              <a:rPr lang="sr-Cyrl-R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Савремени изазови наставе српског као завичајног језика</a:t>
            </a:r>
            <a:r>
              <a:rPr lang="sr-Cyrl-R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који је у августу 2022. године организовало Друштво за српски језик и књижевност Србије.</a:t>
            </a:r>
          </a:p>
          <a:p>
            <a:pPr lvl="1"/>
            <a:r>
              <a:rPr lang="sr-Cyrl-RS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Реферат: </a:t>
            </a:r>
            <a:r>
              <a:rPr lang="ru-RU" sz="2400" i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Како предавати лекције из лексикологије на три нивоа</a:t>
            </a:r>
          </a:p>
          <a:p>
            <a:endParaRPr lang="sr-Cyrl-RS" sz="2400" kern="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261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31623-AD59-1946-B4E5-0B57370CB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7E8EC-DC32-250E-0463-B001487E4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На крилима речи</a:t>
            </a:r>
            <a:br>
              <a:rPr lang="sr-Cyrl-RS" dirty="0"/>
            </a:br>
            <a:r>
              <a:rPr lang="sr-Cyrl-RS" sz="2000" dirty="0"/>
              <a:t>Р. Драгићевић, В. Илић, В. Николић (2023)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B4BEEEF-7E70-96B8-D507-446D5B81FE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9322" y="2103438"/>
            <a:ext cx="6333355" cy="3849687"/>
          </a:xfrm>
        </p:spPr>
      </p:pic>
    </p:spTree>
    <p:extLst>
      <p:ext uri="{BB962C8B-B14F-4D97-AF65-F5344CB8AC3E}">
        <p14:creationId xmlns:p14="http://schemas.microsoft.com/office/powerpoint/2010/main" val="1411739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18360-B597-251B-6491-1B10F55E8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indent="457200" algn="ctr">
              <a:lnSpc>
                <a:spcPct val="107000"/>
              </a:lnSpc>
              <a:spcAft>
                <a:spcPts val="800"/>
              </a:spcAft>
            </a:pPr>
            <a:r>
              <a:rPr lang="sr-Cyrl-R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метафори и метонимији </a:t>
            </a:r>
            <a:br>
              <a:rPr lang="sr-Cyrl-R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перспективе редоследа наставног садржаја</a:t>
            </a:r>
            <a:b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настави Српског језика и књижевности</a:t>
            </a:r>
            <a:b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7063D2-6B48-12B3-D019-77491D1D07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309116"/>
            <a:ext cx="10058400" cy="3438330"/>
          </a:xfrm>
        </p:spPr>
      </p:pic>
    </p:spTree>
    <p:extLst>
      <p:ext uri="{BB962C8B-B14F-4D97-AF65-F5344CB8AC3E}">
        <p14:creationId xmlns:p14="http://schemas.microsoft.com/office/powerpoint/2010/main" val="3324152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155F4-8A04-2469-D9F0-182334D98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Редослед лексичких механизама у настави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15623-AE29-305F-9831-B88A5F853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2400" dirty="0"/>
              <a:t>Метафора па метонимија или метонимија па метафора?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95419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1B4F8-87D8-3D7D-0246-2D77C1B8E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Развојна психологија и психолингвистика</a:t>
            </a:r>
            <a:br>
              <a:rPr lang="sr-Cyrl-RS" dirty="0"/>
            </a:br>
            <a:r>
              <a:rPr lang="sr-Cyrl-RS" dirty="0"/>
              <a:t> као подршка методици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ADF8C-4125-F29C-995A-55DD84E82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Cyrl-RS" sz="2000" dirty="0">
                <a:solidFill>
                  <a:srgbClr val="0070C0"/>
                </a:solidFill>
              </a:rPr>
              <a:t>В. Илић (2022): </a:t>
            </a:r>
            <a:r>
              <a:rPr lang="ru-RU" sz="20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„Без психолошке утемељености, методичке препоруке представљају само</a:t>
            </a:r>
            <a:r>
              <a:rPr lang="ru-RU" sz="2000" kern="0" dirty="0">
                <a:latin typeface="Times New Roman" panose="02020603050405020304" pitchFamily="18" charset="0"/>
                <a:ea typeface="Calibri" panose="020F0502020204030204" pitchFamily="34" charset="0"/>
              </a:rPr>
              <a:t> [...]</a:t>
            </a:r>
            <a:r>
              <a:rPr lang="ru-RU" sz="20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ʼспекулативни наративʼ, а такав приступ носи висок ризик да фундаментални проблеми остану незапажени и самим тим нерешени [...] Будући да је настава процес којим се знања буде у </a:t>
            </a:r>
            <a:r>
              <a:rPr lang="ru-RU" sz="20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свести </a:t>
            </a:r>
            <a:r>
              <a:rPr lang="ru-RU" sz="20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ученика, са тенденцијом да у њој и остану, очекивано је да се она </a:t>
            </a:r>
            <a:r>
              <a:rPr lang="ru-RU" sz="2000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усвајају оним редом који је усклађен са когнитивним развојем ученика, тј. да се превасходно нижу према правилима принципā примерености узрасту ученика, поступности и систематичности</a:t>
            </a:r>
            <a:r>
              <a:rPr lang="ru-RU" sz="20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12994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4D0BB-B29E-1B34-B049-978B1E1C0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Метонимија је базичнија од метафоре</a:t>
            </a:r>
            <a:br>
              <a:rPr lang="sr-Cyrl-RS" dirty="0"/>
            </a:br>
            <a:r>
              <a:rPr lang="sr-Cyrl-RS" dirty="0"/>
              <a:t> и усваја се раније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6D8DE-425A-CFC4-7641-B9AE544C0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sz="2000" dirty="0"/>
              <a:t>Метонимија се одвија у једном когнитивном домену, а метафора у два.</a:t>
            </a:r>
          </a:p>
          <a:p>
            <a:r>
              <a:rPr lang="sr-Cyrl-RS" sz="2000" dirty="0"/>
              <a:t> Енцефалограм показује већи напор за процесуирање метафоре него метонимије.</a:t>
            </a:r>
          </a:p>
          <a:p>
            <a:r>
              <a:rPr lang="sr-Cyrl-RS" sz="2000" dirty="0"/>
              <a:t>Л. Хосенс (1990): метафтонимија </a:t>
            </a:r>
            <a:r>
              <a:rPr lang="sr-Cyrl-RS" sz="2000" dirty="0">
                <a:latin typeface="Bookman Old Style" panose="02050604050505020204" pitchFamily="18" charset="0"/>
              </a:rPr>
              <a:t>→</a:t>
            </a:r>
            <a:r>
              <a:rPr lang="sr-Cyrl-RS" sz="2000" dirty="0"/>
              <a:t> метафора унутар метонимије</a:t>
            </a:r>
          </a:p>
          <a:p>
            <a:r>
              <a:rPr lang="sr-Cyrl-RS" sz="2000" dirty="0"/>
              <a:t>А. Барселона (2000): метонимија у основи сваке метафоре</a:t>
            </a:r>
          </a:p>
          <a:p>
            <a:r>
              <a:rPr lang="sr-Cyrl-RS" sz="2000" dirty="0"/>
              <a:t>В. Илић (2022): преглед психолингвистичких истраживања, углавном заснованих на асоцијативном експерименту и експерименту лексичке одлуке.</a:t>
            </a:r>
          </a:p>
          <a:p>
            <a:endParaRPr lang="sr-Cyrl-R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363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0804D-71BD-D134-F1C2-0D5134228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3200" dirty="0"/>
              <a:t>Ако је метонимија базичнија и ако се усваја раније, онда...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22512-B05D-522C-95B3-01CADF405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Cyrl-RS" sz="2800" dirty="0"/>
              <a:t>„УЧЕНИЦИ ТРЕБА ДА СЕ УПОЗНАЈУ СА МЕТОНИМИЈСКИМ ЗНАЧЕЊИМА ПРЕ НЕГО СА МЕТАФОРИЧКИМ, ТЈ. МЕТОНИМИЈА У ШКОЛСКИМ ПРОГРАМИМА ТРЕБА ДА ПРЕТХОДИ МЕТАФОРИ"</a:t>
            </a:r>
          </a:p>
          <a:p>
            <a:pPr algn="just"/>
            <a:r>
              <a:rPr lang="sr-Cyrl-RS" sz="2800" dirty="0"/>
              <a:t> (В. Илић 1922: 162).</a:t>
            </a:r>
          </a:p>
          <a:p>
            <a:pPr marL="0" indent="0">
              <a:buNone/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666470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595C-0DBB-6370-5B32-2782F8654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Међутим, пракса показује да ...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D52D9-503F-9C67-AE10-FD2BB7729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 студенти лакше усвајају предавање о метафори него предавање о метонимији;</a:t>
            </a:r>
          </a:p>
          <a:p>
            <a:r>
              <a:rPr lang="sr-Cyrl-RS" dirty="0"/>
              <a:t>студенти више греше у препознавању метонимије него метафоре;</a:t>
            </a:r>
          </a:p>
          <a:p>
            <a:r>
              <a:rPr lang="sr-Cyrl-RS" dirty="0"/>
              <a:t>студенти лакше усвајају предавање о метонимији ако му је претходило предавање о метафори;</a:t>
            </a:r>
          </a:p>
          <a:p>
            <a:r>
              <a:rPr lang="sr-Cyrl-RS" dirty="0"/>
              <a:t>логичка веза по (супротности и) сличности упадљивија је од осталих логичких веза, прототипична је; није свеједно којим редом се представљају логички повезани појмови у настави – много је теже разумети, на пример, узрочност од сличности.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75432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96609-1152-088C-8DED-228CA91BC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Статистички подаци </a:t>
            </a:r>
            <a:b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прилог запажању о лакшем усвајању метафоре у настави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E88E432-0BBA-1F9B-F8BB-DAEE977CD9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95751"/>
              </p:ext>
            </p:extLst>
          </p:nvPr>
        </p:nvGraphicFramePr>
        <p:xfrm>
          <a:off x="3138853" y="2497015"/>
          <a:ext cx="5925770" cy="25497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4834">
                  <a:extLst>
                    <a:ext uri="{9D8B030D-6E8A-4147-A177-3AD203B41FA5}">
                      <a16:colId xmlns:a16="http://schemas.microsoft.com/office/drawing/2014/main" val="1092989916"/>
                    </a:ext>
                  </a:extLst>
                </a:gridCol>
                <a:gridCol w="1975468">
                  <a:extLst>
                    <a:ext uri="{9D8B030D-6E8A-4147-A177-3AD203B41FA5}">
                      <a16:colId xmlns:a16="http://schemas.microsoft.com/office/drawing/2014/main" val="2074583809"/>
                    </a:ext>
                  </a:extLst>
                </a:gridCol>
                <a:gridCol w="1975468">
                  <a:extLst>
                    <a:ext uri="{9D8B030D-6E8A-4147-A177-3AD203B41FA5}">
                      <a16:colId xmlns:a16="http://schemas.microsoft.com/office/drawing/2014/main" val="2130946441"/>
                    </a:ext>
                  </a:extLst>
                </a:gridCol>
              </a:tblGrid>
              <a:tr h="8543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>
                          <a:effectLst/>
                        </a:rPr>
                        <a:t>МЕТАФОРА</a:t>
                      </a: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>
                          <a:effectLst/>
                        </a:rPr>
                        <a:t>+</a:t>
                      </a: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b="0" kern="100" dirty="0">
                          <a:solidFill>
                            <a:srgbClr val="DDDDDD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</a:t>
                      </a:r>
                      <a:endParaRPr lang="en-US" sz="1200" b="0" kern="100" dirty="0">
                        <a:solidFill>
                          <a:srgbClr val="DDDDDD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2177677"/>
                  </a:ext>
                </a:extLst>
              </a:tr>
              <a:tr h="8476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>
                          <a:effectLst/>
                        </a:rPr>
                        <a:t>163</a:t>
                      </a: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>
                          <a:effectLst/>
                        </a:rPr>
                        <a:t>85</a:t>
                      </a: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>
                          <a:effectLst/>
                        </a:rPr>
                        <a:t>78</a:t>
                      </a: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4650876"/>
                  </a:ext>
                </a:extLst>
              </a:tr>
              <a:tr h="8476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>
                          <a:effectLst/>
                        </a:rPr>
                        <a:t>100%</a:t>
                      </a: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>
                          <a:effectLst/>
                        </a:rPr>
                        <a:t>52,14%</a:t>
                      </a: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 dirty="0">
                          <a:effectLst/>
                        </a:rPr>
                        <a:t>47,85%</a:t>
                      </a:r>
                      <a:endParaRPr lang="en-US" sz="12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481826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93217E2-07B7-9377-D4A8-582608632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7620"/>
            <a:ext cx="6463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148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005F0-FF24-E43F-41C6-7DF38C084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Статистички подаци </a:t>
            </a:r>
            <a:b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прилог запажању о лакшем усвајању метафоре у настави</a:t>
            </a:r>
            <a:endParaRPr lang="en-US" sz="2400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1037E490-85D3-7870-84BE-82B68EE84A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4794676"/>
              </p:ext>
            </p:extLst>
          </p:nvPr>
        </p:nvGraphicFramePr>
        <p:xfrm>
          <a:off x="3127375" y="2655276"/>
          <a:ext cx="5937250" cy="25937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8660">
                  <a:extLst>
                    <a:ext uri="{9D8B030D-6E8A-4147-A177-3AD203B41FA5}">
                      <a16:colId xmlns:a16="http://schemas.microsoft.com/office/drawing/2014/main" val="3755518439"/>
                    </a:ext>
                  </a:extLst>
                </a:gridCol>
                <a:gridCol w="1979295">
                  <a:extLst>
                    <a:ext uri="{9D8B030D-6E8A-4147-A177-3AD203B41FA5}">
                      <a16:colId xmlns:a16="http://schemas.microsoft.com/office/drawing/2014/main" val="3883524467"/>
                    </a:ext>
                  </a:extLst>
                </a:gridCol>
                <a:gridCol w="1979295">
                  <a:extLst>
                    <a:ext uri="{9D8B030D-6E8A-4147-A177-3AD203B41FA5}">
                      <a16:colId xmlns:a16="http://schemas.microsoft.com/office/drawing/2014/main" val="1905583274"/>
                    </a:ext>
                  </a:extLst>
                </a:gridCol>
              </a:tblGrid>
              <a:tr h="8691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>
                          <a:effectLst/>
                        </a:rPr>
                        <a:t>МЕТОНИМИЈА</a:t>
                      </a: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>
                          <a:effectLst/>
                        </a:rPr>
                        <a:t>+</a:t>
                      </a: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>
                          <a:effectLst/>
                        </a:rPr>
                        <a:t>_</a:t>
                      </a: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8373881"/>
                  </a:ext>
                </a:extLst>
              </a:tr>
              <a:tr h="8623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>
                          <a:effectLst/>
                        </a:rPr>
                        <a:t>137</a:t>
                      </a: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>
                          <a:effectLst/>
                        </a:rPr>
                        <a:t>61</a:t>
                      </a: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>
                          <a:effectLst/>
                        </a:rPr>
                        <a:t>76</a:t>
                      </a: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5298918"/>
                  </a:ext>
                </a:extLst>
              </a:tr>
              <a:tr h="8623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>
                          <a:effectLst/>
                        </a:rPr>
                        <a:t>100%</a:t>
                      </a: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>
                          <a:effectLst/>
                        </a:rPr>
                        <a:t>44,52%</a:t>
                      </a: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</a:pPr>
                      <a:r>
                        <a:rPr lang="ru-RU" sz="1150" kern="100" dirty="0">
                          <a:effectLst/>
                        </a:rPr>
                        <a:t>55,47%</a:t>
                      </a:r>
                      <a:endParaRPr lang="en-US" sz="12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6964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6814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C65F9-064A-5A1C-2EE0-6E37E30C2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Метафора у настави пре метонимије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34747-B354-6D6D-1129-E96B31BE4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sz="2800" dirty="0"/>
              <a:t>Закључујемо:</a:t>
            </a:r>
          </a:p>
          <a:p>
            <a:pPr algn="ctr"/>
            <a:r>
              <a:rPr lang="sr-Cyrl-RS" sz="2800" dirty="0"/>
              <a:t>ИАКО СЕ МЕТОНИМИЈА У ДЕЧИЈЕМ РАЗВОЈУ УСВАЈА ПРЕ МЕТАФОРЕ, </a:t>
            </a:r>
          </a:p>
          <a:p>
            <a:pPr marL="0" indent="0" algn="ctr">
              <a:buNone/>
            </a:pPr>
            <a:r>
              <a:rPr lang="sr-Cyrl-RS" sz="2800" dirty="0"/>
              <a:t>    </a:t>
            </a:r>
            <a:r>
              <a:rPr lang="sr-Cyrl-RS" sz="2800" b="1" dirty="0">
                <a:solidFill>
                  <a:srgbClr val="00B0F0"/>
                </a:solidFill>
              </a:rPr>
              <a:t>У НАСТАВИ ТРЕБА ПРВО ОБРАДИТИ МЕТАФОРУ, ПА ТЕК ОНДА МЕТОНИМИЈУ</a:t>
            </a:r>
            <a:r>
              <a:rPr lang="sr-Cyrl-RS" sz="2800" dirty="0"/>
              <a:t>.</a:t>
            </a:r>
          </a:p>
          <a:p>
            <a:pPr marL="0" indent="0" algn="ctr">
              <a:buNone/>
            </a:pPr>
            <a:r>
              <a:rPr lang="sr-Cyrl-RS" sz="2800" dirty="0"/>
              <a:t>Досадашњи редослед у наставном процесу у којем се првенство даје метафори показује се као правилан.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281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5493-A28A-E887-E17A-8E156D452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ПАРАДОКС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0417C-722B-840E-E0B6-677A98902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Cyrl-RS" sz="24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  <a:r>
              <a:rPr lang="sr-Cyrl-RS" sz="24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 што је базичније, што се усваја готово генетски, такорећи без учења, најтеже је за представљање ученицима.</a:t>
            </a:r>
          </a:p>
          <a:p>
            <a:pPr lvl="2" algn="just"/>
            <a:r>
              <a:rPr lang="sr-Cyrl-R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лакше је објаснити метафору него метонимију;</a:t>
            </a:r>
          </a:p>
          <a:p>
            <a:pPr lvl="2" algn="just"/>
            <a:r>
              <a:rPr lang="sr-Cyrl-R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л</a:t>
            </a:r>
            <a:r>
              <a:rPr lang="sr-Cyrl-R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акше је објаснити реченицу која се састоји од речи него реч</a:t>
            </a:r>
            <a:r>
              <a:rPr lang="sr-Cyrl-R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</a:p>
          <a:p>
            <a:pPr lvl="2" algn="just"/>
            <a:r>
              <a:rPr lang="sr-Cyrl-R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у</a:t>
            </a:r>
            <a:r>
              <a:rPr lang="sr-Cyrl-R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лексикологији је најтеже објаснити шта је лексичко значење, иако се целокупно градиво односи на лекс. значење;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140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58669-55FA-EC84-87FF-915E324A9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Први ниво: метафора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9885F-6B8C-0EA3-02AD-5162EAF64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099" y="2184092"/>
            <a:ext cx="9905999" cy="3541714"/>
          </a:xfrm>
        </p:spPr>
        <p:txBody>
          <a:bodyPr/>
          <a:lstStyle/>
          <a:p>
            <a:pPr marL="0" indent="0" algn="ctr">
              <a:buNone/>
            </a:pPr>
            <a:r>
              <a:rPr lang="sr-Cyrl-RS" dirty="0">
                <a:solidFill>
                  <a:srgbClr val="00B0F0"/>
                </a:solidFill>
              </a:rPr>
              <a:t>Пример задатка: језик на ципелама</a:t>
            </a:r>
          </a:p>
          <a:p>
            <a:r>
              <a:rPr lang="sr-Cyrl-RS" dirty="0"/>
              <a:t>Како се зове део на ципели означен стрелицом?</a:t>
            </a:r>
          </a:p>
          <a:p>
            <a:r>
              <a:rPr lang="sr-Cyrl-RS" dirty="0"/>
              <a:t>Зашто се зове баш </a:t>
            </a:r>
            <a:r>
              <a:rPr lang="sr-Cyrl-RS" i="1" dirty="0"/>
              <a:t>језик</a:t>
            </a:r>
            <a:r>
              <a:rPr lang="sr-Cyrl-RS" dirty="0"/>
              <a:t>? </a:t>
            </a:r>
          </a:p>
          <a:p>
            <a:endParaRPr lang="en-US" dirty="0"/>
          </a:p>
        </p:txBody>
      </p:sp>
      <p:pic>
        <p:nvPicPr>
          <p:cNvPr id="3074" name="Picture 2" descr="Old Shoes Vector Images (over 8,100)">
            <a:extLst>
              <a:ext uri="{FF2B5EF4-FFF2-40B4-BE49-F238E27FC236}">
                <a16:creationId xmlns:a16="http://schemas.microsoft.com/office/drawing/2014/main" id="{3998ADA3-FEE6-160B-B10D-B1BE62386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905" y="3704954"/>
            <a:ext cx="2085975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221F031D-925D-232E-5DD5-D1ED0D3645B1}"/>
              </a:ext>
            </a:extLst>
          </p:cNvPr>
          <p:cNvSpPr/>
          <p:nvPr/>
        </p:nvSpPr>
        <p:spPr>
          <a:xfrm>
            <a:off x="1726853" y="523931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Mad shoe. Crazy shoe with red eyes and long tongue. | CanStock">
            <a:extLst>
              <a:ext uri="{FF2B5EF4-FFF2-40B4-BE49-F238E27FC236}">
                <a16:creationId xmlns:a16="http://schemas.microsoft.com/office/drawing/2014/main" id="{922B0D77-A534-2C1E-0385-E9901776F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867" y="3722714"/>
            <a:ext cx="2333625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7BDF491E-46B5-962B-1E44-4D570D7E8F2D}"/>
              </a:ext>
            </a:extLst>
          </p:cNvPr>
          <p:cNvSpPr/>
          <p:nvPr/>
        </p:nvSpPr>
        <p:spPr>
          <a:xfrm>
            <a:off x="7189275" y="390908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324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1EE74-1E8E-56F5-5BEA-0C345DD08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Други ниво: метонимија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F66E8-3648-2D54-6D3C-DC06D8DEC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989" y="1519607"/>
            <a:ext cx="9905999" cy="3541714"/>
          </a:xfrm>
        </p:spPr>
        <p:txBody>
          <a:bodyPr/>
          <a:lstStyle/>
          <a:p>
            <a:pPr marL="0" indent="0">
              <a:buNone/>
            </a:pPr>
            <a:r>
              <a:rPr lang="sr-Cyrl-RS" dirty="0"/>
              <a:t> </a:t>
            </a:r>
          </a:p>
          <a:p>
            <a:pPr algn="ctr"/>
            <a:r>
              <a:rPr lang="sr-Cyrl-RS" dirty="0">
                <a:solidFill>
                  <a:srgbClr val="00B0F0"/>
                </a:solidFill>
              </a:rPr>
              <a:t>Пример: кашика супе  </a:t>
            </a:r>
          </a:p>
          <a:p>
            <a:r>
              <a:rPr lang="sr-Cyrl-RS" dirty="0"/>
              <a:t>Опрала је </a:t>
            </a:r>
            <a:r>
              <a:rPr lang="sr-Cyrl-RS" dirty="0">
                <a:solidFill>
                  <a:srgbClr val="00B0F0"/>
                </a:solidFill>
              </a:rPr>
              <a:t>кашику</a:t>
            </a:r>
            <a:r>
              <a:rPr lang="sr-Cyrl-RS" dirty="0"/>
              <a:t>.                                                                                                 Поједи </a:t>
            </a:r>
            <a:r>
              <a:rPr lang="sr-Cyrl-RS" dirty="0">
                <a:solidFill>
                  <a:srgbClr val="00B0F0"/>
                </a:solidFill>
              </a:rPr>
              <a:t>кашику</a:t>
            </a:r>
            <a:r>
              <a:rPr lang="sr-Cyrl-RS" dirty="0"/>
              <a:t> супе!</a:t>
            </a:r>
            <a:endParaRPr lang="en-US" dirty="0"/>
          </a:p>
        </p:txBody>
      </p:sp>
      <p:pic>
        <p:nvPicPr>
          <p:cNvPr id="4098" name="Picture 2" descr="Amazon.com: Hiware 24-piece Dinner Spoons Set, Food-Grade Stainless Steel  Spoons Silverware for Home, Kitchen or Restaurant, Mirror Polished,  Dishwasher Safe - 7 1/3 Inches : Hogar y Cocina">
            <a:extLst>
              <a:ext uri="{FF2B5EF4-FFF2-40B4-BE49-F238E27FC236}">
                <a16:creationId xmlns:a16="http://schemas.microsoft.com/office/drawing/2014/main" id="{1896BC67-9119-E24D-6449-619CC4556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52" y="3142631"/>
            <a:ext cx="2505075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Mother Spoon-feeding Her Child Boy Stock Photo, Picture And Royalty Free  Image. Image 90765213.">
            <a:extLst>
              <a:ext uri="{FF2B5EF4-FFF2-40B4-BE49-F238E27FC236}">
                <a16:creationId xmlns:a16="http://schemas.microsoft.com/office/drawing/2014/main" id="{50A2FFD0-E673-8E00-76D2-FE305DCFD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487" y="3142631"/>
            <a:ext cx="2619375" cy="195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988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EED18-E56B-4F6D-6969-E9D52F364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Ипак треба полазити </a:t>
            </a:r>
            <a:br>
              <a:rPr lang="sr-Cyrl-RS" dirty="0"/>
            </a:br>
            <a:r>
              <a:rPr lang="sr-Cyrl-RS" dirty="0"/>
              <a:t>од психолингвистичких истраживања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5F691-1355-1FC3-A109-4B8F8F294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Пракса потврђује све остале закључке до којих је дошла В. Илић (2022: 162) на основу психолингвистичких истраживања, нпр.:</a:t>
            </a:r>
          </a:p>
          <a:p>
            <a:pPr marL="0" marR="0" algn="just"/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Требало би полазити од асоцијативних веза заснованих на физичким, перцептивно опазивим карактеристикама, и то најпре по облику, а затим, редом – по величини, звуку, карактеристичном кретању, укусу, боји – а затим и по неким другим карактеристикама, попут функције датог објекта и др.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/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Примери на којима се усвајају све језичке појаве, а самим тим и лексичкосемантичке категорије требало би да буду прототипични, тј. да означавају појаве из њихове свакодневице и да у њиховом језику имају високу фреквенцију[...]То су најпре именице конкретнопредметног значења, затим глаголи и придеви, те прилози, предлози и везници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0623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7860-FFD9-75B9-2320-9E3915FD5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Ипак треба полазити </a:t>
            </a:r>
            <a:br>
              <a:rPr lang="sr-Cyrl-RS" dirty="0"/>
            </a:br>
            <a:r>
              <a:rPr lang="sr-Cyrl-RS" dirty="0"/>
              <a:t>од психолингвистичких истраживања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0709C-05D0-B09B-87D1-034DC65D3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algn="just"/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дечјем речнику апстрактне именице употребљавају се са скоро седам пута мањом учесталошћу од именица са конкретним значењем (а градивне и збирне имају још мању фреквенцију). 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/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Глаголи: полазити од оних који означавају радњу (и који се могу употребити са ограниченим скупом објеката). 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Придеви: полазити од описних придева (они се најраније усвајају и најчешће користе), и то првенствено оних који означавају физичку карактеристику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4825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91922-8D9F-1C93-2FB5-DCA175F59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Закључак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11737-1112-A674-2FF6-ADA1AB00A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marR="0" indent="457200" algn="just">
              <a:lnSpc>
                <a:spcPct val="150000"/>
              </a:lnSpc>
            </a:pPr>
            <a:r>
              <a:rPr lang="ru-RU" sz="3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</a:t>
            </a:r>
            <a:r>
              <a:rPr lang="ru-RU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етодика наставе српског језика и књижевности треба да буде дубоко повезана са истраживањима развојне психологије. </a:t>
            </a:r>
          </a:p>
          <a:p>
            <a:pPr marL="0" marR="0" indent="457200" algn="just">
              <a:lnSpc>
                <a:spcPct val="150000"/>
              </a:lnSpc>
            </a:pPr>
            <a:r>
              <a:rPr lang="ru-RU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Требало би да састављачи програма, аутори уџбеника и наставници имају у виду когнитивне способности ученика којима треба да изложе одређени наставни садржај. Међутим, треба пажљиво тумачити резултате тих истраживања јер се повремено показује да с оним што је когнитивно базичније треба суочити ученике тек после онога што је когнитивно сложеније јер се критеријум редоследа усвајања укршта и са другим когнитивним критеријумима. </a:t>
            </a:r>
          </a:p>
          <a:p>
            <a:pPr marL="0" marR="0" indent="457200" algn="just">
              <a:lnSpc>
                <a:spcPct val="150000"/>
              </a:lnSpc>
            </a:pPr>
            <a:r>
              <a:rPr lang="ru-RU" sz="3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 сарадњи између развојних психолога и методичара треба имати у виду и могуће парадоксе и бити спреман и отворен за њих.  </a:t>
            </a:r>
            <a:endParaRPr lang="en-US" sz="33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sr-Cyrl-R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086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2706D-8235-FE96-7F94-0563D6E10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9210E-BC61-EA9E-AF6B-D05AF84E9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r-Cyrl-RS" sz="4000" dirty="0"/>
              <a:t>ХВАЛА НА ПАЖЊИ!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65847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59D436-C82E-43E0-8A01-53DF9CED60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6BCBFB-BBC7-42F1-95CD-058E172363A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F91CDEB-92ED-41DC-BF33-2916A76876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{A83F677F-5128-4717-B5C3-89F9FE6611F8}tf11531919_win32</Template>
  <TotalTime>518</TotalTime>
  <Words>1245</Words>
  <Application>Microsoft Office PowerPoint</Application>
  <PresentationFormat>Widescreen</PresentationFormat>
  <Paragraphs>97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Avenir Next LT Pro</vt:lpstr>
      <vt:lpstr>Avenir Next LT Pro Light</vt:lpstr>
      <vt:lpstr>Bookman Old Style</vt:lpstr>
      <vt:lpstr>Calibri</vt:lpstr>
      <vt:lpstr>Garamond</vt:lpstr>
      <vt:lpstr>Times New Roman</vt:lpstr>
      <vt:lpstr>SavonVTI</vt:lpstr>
      <vt:lpstr>Ка настави српСког језика  усклађеној са когнитивном зрелошћу ученика</vt:lpstr>
      <vt:lpstr>Србистичке теме</vt:lpstr>
      <vt:lpstr>Србистичке теме</vt:lpstr>
      <vt:lpstr>Инспирација:  редослед градива у настави српског језика  </vt:lpstr>
      <vt:lpstr>Инспирација:  редослед градива у настави књижевности </vt:lpstr>
      <vt:lpstr>Инспирација: редослед градива у настави лексикологије</vt:lpstr>
      <vt:lpstr>На крилима речи Р. Драгићевић, В. Илић, В. Николић (2023)</vt:lpstr>
      <vt:lpstr>О метафори и метонимији  из перспективе редоследа наставног садржаја у настави Српског језика и књижевности </vt:lpstr>
      <vt:lpstr>Редослед лексичких механизама у настави</vt:lpstr>
      <vt:lpstr>Развојна психологија и психолингвистика  као подршка методици</vt:lpstr>
      <vt:lpstr>Метонимија је базичнија од метафоре  и усваја се раније</vt:lpstr>
      <vt:lpstr>Ако је метонимија базичнија и ако се усваја раније, онда...</vt:lpstr>
      <vt:lpstr>Међутим, пракса показује да ...</vt:lpstr>
      <vt:lpstr>Статистички подаци  у прилог запажању о лакшем усвајању метафоре у настави</vt:lpstr>
      <vt:lpstr>Статистички подаци  у прилог запажању о лакшем усвајању метафоре у настави</vt:lpstr>
      <vt:lpstr>Метафора у настави пре метонимије</vt:lpstr>
      <vt:lpstr>ПАРАДОКС</vt:lpstr>
      <vt:lpstr>Први ниво: метафора </vt:lpstr>
      <vt:lpstr>Други ниво: метонимија</vt:lpstr>
      <vt:lpstr>Ипак треба полазити  од психолингвистичких истраживања </vt:lpstr>
      <vt:lpstr>Ипак треба полазити  од психолингвистичких истраживања </vt:lpstr>
      <vt:lpstr>Закључак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Recenzent</dc:creator>
  <cp:lastModifiedBy>Recenzent</cp:lastModifiedBy>
  <cp:revision>21</cp:revision>
  <dcterms:created xsi:type="dcterms:W3CDTF">2024-12-12T18:12:33Z</dcterms:created>
  <dcterms:modified xsi:type="dcterms:W3CDTF">2025-01-19T15:07:48Z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