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58" r:id="rId5"/>
    <p:sldId id="259" r:id="rId6"/>
    <p:sldId id="260" r:id="rId7"/>
    <p:sldId id="263" r:id="rId8"/>
    <p:sldId id="286" r:id="rId9"/>
    <p:sldId id="264" r:id="rId10"/>
    <p:sldId id="266" r:id="rId11"/>
    <p:sldId id="267" r:id="rId12"/>
    <p:sldId id="285" r:id="rId13"/>
    <p:sldId id="269" r:id="rId14"/>
    <p:sldId id="262" r:id="rId15"/>
    <p:sldId id="268" r:id="rId16"/>
    <p:sldId id="26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34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1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1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4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8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97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13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5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F043E-7FD7-4C1A-9F0F-0F58FD9B0DC3}" type="datetimeFigureOut">
              <a:rPr lang="en-US" smtClean="0"/>
              <a:t>1/21/2025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3D875-FC67-42A8-AAC1-F341BFF26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9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jpeg"/><Relationship Id="rId7" Type="http://schemas.openxmlformats.org/officeDocument/2006/relationships/image" Target="../media/image16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6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037"/>
            <a:ext cx="9144000" cy="3585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" y="-6721"/>
            <a:ext cx="9144000" cy="51435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835696" y="4150641"/>
            <a:ext cx="6336704" cy="194421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sr-Latn-RS" sz="3600" b="1" dirty="0">
              <a:solidFill>
                <a:srgbClr val="00206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sr-Cyrl-RS" sz="36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КАКО </a:t>
            </a:r>
            <a:r>
              <a:rPr lang="sr-Cyrl-RS" sz="36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ЗАИНТЕРЕСОВАТИ УЧЕНИКЕ ЗА НОВЕ РЕЧИ У СРПСКОМ ЈЕЗИКУ? </a:t>
            </a:r>
            <a:endParaRPr lang="en-US" sz="3600" b="1" dirty="0">
              <a:solidFill>
                <a:srgbClr val="0070C0"/>
              </a:solidFill>
              <a:effectLst/>
              <a:latin typeface="Clarendon Light" pitchFamily="18" charset="0"/>
              <a:ea typeface="Calibri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7504" y="5445224"/>
            <a:ext cx="1944216" cy="12241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rgbClr val="0070C0"/>
                </a:solidFill>
              </a:rPr>
              <a:t>Др Слободан </a:t>
            </a:r>
            <a:r>
              <a:rPr lang="sr-Cyrl-RS" b="1" dirty="0" err="1" smtClean="0">
                <a:solidFill>
                  <a:srgbClr val="0070C0"/>
                </a:solidFill>
              </a:rPr>
              <a:t>Новокмет</a:t>
            </a:r>
            <a:endParaRPr lang="sr-Cyrl-RS" b="1" dirty="0" smtClean="0">
              <a:solidFill>
                <a:srgbClr val="0070C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91" y="6241948"/>
            <a:ext cx="908250" cy="42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19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858000" y="188640"/>
            <a:ext cx="2250504" cy="66693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sz="2800" dirty="0" smtClean="0">
              <a:solidFill>
                <a:schemeClr val="tx1"/>
              </a:solidFill>
            </a:endParaRPr>
          </a:p>
          <a:p>
            <a:pPr algn="ctr"/>
            <a:endParaRPr lang="sr-Cyrl-RS" sz="2800" dirty="0">
              <a:solidFill>
                <a:schemeClr val="tx1"/>
              </a:solidFill>
            </a:endParaRPr>
          </a:p>
          <a:p>
            <a:pPr algn="ctr"/>
            <a:endParaRPr lang="sr-Cyrl-RS" sz="2400" dirty="0" smtClean="0">
              <a:solidFill>
                <a:schemeClr val="tx1"/>
              </a:solidFill>
            </a:endParaRPr>
          </a:p>
          <a:p>
            <a:pPr algn="ctr"/>
            <a:r>
              <a:rPr lang="sr-Cyrl-RS" sz="2000" dirty="0" smtClean="0">
                <a:solidFill>
                  <a:schemeClr val="tx1"/>
                </a:solidFill>
              </a:rPr>
              <a:t>Како?</a:t>
            </a:r>
          </a:p>
          <a:p>
            <a:pPr algn="ctr"/>
            <a:endParaRPr lang="sr-Cyrl-RS" sz="20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sr-Cyrl-RS" sz="2000" dirty="0" smtClean="0">
                <a:solidFill>
                  <a:schemeClr val="tx1"/>
                </a:solidFill>
              </a:rPr>
              <a:t>Визуелни задаци</a:t>
            </a:r>
          </a:p>
          <a:p>
            <a:pPr marL="342900" indent="-342900" algn="ctr">
              <a:buFont typeface="Wingdings" pitchFamily="2" charset="2"/>
              <a:buChar char="ü"/>
            </a:pPr>
            <a:endParaRPr lang="sr-Cyrl-RS" sz="20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sr-Cyrl-RS" sz="2000" dirty="0" smtClean="0">
                <a:solidFill>
                  <a:schemeClr val="tx1"/>
                </a:solidFill>
              </a:rPr>
              <a:t>Претрага </a:t>
            </a:r>
            <a:r>
              <a:rPr lang="sr-Cyrl-RS" sz="2000" dirty="0" err="1" smtClean="0">
                <a:solidFill>
                  <a:schemeClr val="tx1"/>
                </a:solidFill>
              </a:rPr>
              <a:t>онлајн</a:t>
            </a:r>
            <a:r>
              <a:rPr lang="sr-Cyrl-RS" sz="2000" dirty="0" smtClean="0">
                <a:solidFill>
                  <a:schemeClr val="tx1"/>
                </a:solidFill>
              </a:rPr>
              <a:t> корпуса и речника</a:t>
            </a:r>
          </a:p>
          <a:p>
            <a:pPr marL="342900" indent="-342900" algn="ctr">
              <a:buFont typeface="Wingdings" pitchFamily="2" charset="2"/>
              <a:buChar char="ü"/>
            </a:pPr>
            <a:endParaRPr lang="sr-Cyrl-RS" sz="2000" dirty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sr-Cyrl-RS" sz="2000" dirty="0" smtClean="0">
                <a:solidFill>
                  <a:schemeClr val="tx1"/>
                </a:solidFill>
              </a:rPr>
              <a:t>Рад у тимовима</a:t>
            </a:r>
          </a:p>
          <a:p>
            <a:pPr marL="342900" indent="-342900" algn="ctr">
              <a:buFont typeface="Wingdings" pitchFamily="2" charset="2"/>
              <a:buChar char="ü"/>
            </a:pPr>
            <a:endParaRPr lang="sr-Cyrl-RS" sz="20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sr-Cyrl-RS" sz="2000" dirty="0" smtClean="0">
                <a:solidFill>
                  <a:schemeClr val="tx1"/>
                </a:solidFill>
              </a:rPr>
              <a:t>Анализа примера</a:t>
            </a:r>
          </a:p>
          <a:p>
            <a:pPr marL="342900" indent="-342900" algn="ctr">
              <a:buFont typeface="Wingdings" pitchFamily="2" charset="2"/>
              <a:buChar char="ü"/>
            </a:pPr>
            <a:endParaRPr lang="sr-Cyrl-RS" sz="20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sr-Cyrl-RS" sz="2000" dirty="0" smtClean="0">
                <a:solidFill>
                  <a:schemeClr val="tx1"/>
                </a:solidFill>
              </a:rPr>
              <a:t>Дебата</a:t>
            </a:r>
          </a:p>
          <a:p>
            <a:pPr algn="ctr"/>
            <a:endParaRPr lang="sr-Cyrl-RS" dirty="0"/>
          </a:p>
          <a:p>
            <a:pPr algn="ctr"/>
            <a:endParaRPr lang="sr-Cyrl-RS" dirty="0" smtClean="0"/>
          </a:p>
          <a:p>
            <a:pPr algn="ctr"/>
            <a:endParaRPr lang="sr-Cyrl-RS" dirty="0"/>
          </a:p>
        </p:txBody>
      </p:sp>
      <p:sp>
        <p:nvSpPr>
          <p:cNvPr id="6" name="Rounded Rectangle 5"/>
          <p:cNvSpPr/>
          <p:nvPr/>
        </p:nvSpPr>
        <p:spPr>
          <a:xfrm>
            <a:off x="467544" y="692696"/>
            <a:ext cx="2592288" cy="11521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3200" dirty="0" smtClean="0">
                <a:solidFill>
                  <a:schemeClr val="tx1"/>
                </a:solidFill>
              </a:rPr>
              <a:t>Циљ радионице?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07904" y="476672"/>
            <a:ext cx="2808312" cy="11521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dirty="0" smtClean="0">
                <a:solidFill>
                  <a:schemeClr val="tx1"/>
                </a:solidFill>
              </a:rPr>
              <a:t>Увођење теме нових речи у наставу кроз </a:t>
            </a:r>
            <a:r>
              <a:rPr lang="sr-Cyrl-RS" sz="2000" dirty="0">
                <a:solidFill>
                  <a:schemeClr val="tx1"/>
                </a:solidFill>
              </a:rPr>
              <a:t>п</a:t>
            </a:r>
            <a:r>
              <a:rPr lang="sr-Cyrl-RS" sz="2000" dirty="0" smtClean="0">
                <a:solidFill>
                  <a:schemeClr val="tx1"/>
                </a:solidFill>
              </a:rPr>
              <a:t>рактичне активности и методе.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599892" y="248247"/>
            <a:ext cx="3024336" cy="15121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Коришћење савремених и занимљивих приступа у упознавању са новим речима, њиховим значењима и потенцијалом.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75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000" dirty="0" smtClean="0"/>
              <a:t>Радионица </a:t>
            </a:r>
            <a:r>
              <a:rPr lang="ru-RU" sz="2000" dirty="0" smtClean="0"/>
              <a:t>под </a:t>
            </a:r>
            <a:r>
              <a:rPr lang="ru-RU" sz="2000" dirty="0"/>
              <a:t>називом „</a:t>
            </a:r>
            <a:r>
              <a:rPr lang="ru-RU" sz="2000" dirty="0" smtClean="0"/>
              <a:t>Нове </a:t>
            </a:r>
            <a:r>
              <a:rPr lang="ru-RU" sz="2000" dirty="0"/>
              <a:t>речи у </a:t>
            </a:r>
            <a:r>
              <a:rPr lang="ru-RU" sz="2000" dirty="0" smtClean="0"/>
              <a:t>медијима” </a:t>
            </a:r>
            <a:r>
              <a:rPr lang="sr-Cyrl-RS" sz="2000" dirty="0" smtClean="0"/>
              <a:t>одржана 26. марта 2024. </a:t>
            </a:r>
            <a:r>
              <a:rPr lang="ru-RU" sz="2000" dirty="0" smtClean="0"/>
              <a:t>за </a:t>
            </a:r>
            <a:r>
              <a:rPr lang="ru-RU" sz="2000" dirty="0"/>
              <a:t>заинтересоване ученике из Косовске </a:t>
            </a:r>
            <a:r>
              <a:rPr lang="ru-RU" sz="2000" dirty="0" smtClean="0"/>
              <a:t>Митровице на </a:t>
            </a:r>
            <a:r>
              <a:rPr lang="ru-RU" sz="2000" dirty="0"/>
              <a:t>Филозофском факултету у Косовској Митровици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699" y="1600200"/>
            <a:ext cx="6790602" cy="452596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1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Шта је нова реч?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Лингвистички термин =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076056" y="1678195"/>
            <a:ext cx="3456384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3200" dirty="0" smtClean="0">
                <a:solidFill>
                  <a:schemeClr val="tx1"/>
                </a:solidFill>
              </a:rPr>
              <a:t>неологизам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15616" y="2708920"/>
            <a:ext cx="6696744" cy="11521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800" dirty="0" smtClean="0">
                <a:solidFill>
                  <a:schemeClr val="tx1"/>
                </a:solidFill>
              </a:rPr>
              <a:t>од грч. </a:t>
            </a:r>
            <a:r>
              <a:rPr lang="el-GR" sz="2800" dirty="0" smtClean="0">
                <a:solidFill>
                  <a:schemeClr val="tx1"/>
                </a:solidFill>
              </a:rPr>
              <a:t>νέος [</a:t>
            </a:r>
            <a:r>
              <a:rPr lang="en-US" sz="2800" dirty="0" err="1" smtClean="0">
                <a:solidFill>
                  <a:schemeClr val="tx1"/>
                </a:solidFill>
              </a:rPr>
              <a:t>néos</a:t>
            </a:r>
            <a:r>
              <a:rPr lang="en-US" sz="2800" dirty="0" smtClean="0">
                <a:solidFill>
                  <a:schemeClr val="tx1"/>
                </a:solidFill>
              </a:rPr>
              <a:t>] ‘</a:t>
            </a:r>
            <a:r>
              <a:rPr lang="sr-Cyrl-RS" sz="2800" b="1" dirty="0" smtClean="0">
                <a:solidFill>
                  <a:schemeClr val="tx1"/>
                </a:solidFill>
              </a:rPr>
              <a:t>млад, нов</a:t>
            </a:r>
            <a:r>
              <a:rPr lang="sr-Cyrl-RS" sz="2800" dirty="0" smtClean="0">
                <a:solidFill>
                  <a:schemeClr val="tx1"/>
                </a:solidFill>
              </a:rPr>
              <a:t>’ + </a:t>
            </a:r>
            <a:r>
              <a:rPr lang="el-GR" sz="2800" dirty="0" smtClean="0">
                <a:solidFill>
                  <a:schemeClr val="tx1"/>
                </a:solidFill>
              </a:rPr>
              <a:t>λόγος [</a:t>
            </a:r>
            <a:r>
              <a:rPr lang="en-US" sz="2800" dirty="0" err="1" smtClean="0">
                <a:solidFill>
                  <a:schemeClr val="tx1"/>
                </a:solidFill>
              </a:rPr>
              <a:t>logós</a:t>
            </a:r>
            <a:r>
              <a:rPr lang="en-US" sz="2800" dirty="0" smtClean="0">
                <a:solidFill>
                  <a:schemeClr val="tx1"/>
                </a:solidFill>
              </a:rPr>
              <a:t>] ‘</a:t>
            </a:r>
            <a:r>
              <a:rPr lang="sr-Cyrl-RS" sz="2800" b="1" dirty="0" smtClean="0">
                <a:solidFill>
                  <a:schemeClr val="tx1"/>
                </a:solidFill>
              </a:rPr>
              <a:t>реч</a:t>
            </a:r>
            <a:r>
              <a:rPr lang="sr-Cyrl-RS" sz="2800" dirty="0" smtClean="0">
                <a:solidFill>
                  <a:schemeClr val="tx1"/>
                </a:solidFill>
              </a:rPr>
              <a:t>’) 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792" y="2918405"/>
            <a:ext cx="360040" cy="3600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9552" y="4293096"/>
            <a:ext cx="7848872" cy="216024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нова, новообразована/позајмљена реч, израз или конструкција која </a:t>
            </a:r>
            <a:r>
              <a:rPr lang="sr-Latn-RS" sz="2800" dirty="0" smtClean="0">
                <a:solidFill>
                  <a:schemeClr val="tx1"/>
                </a:solidFill>
              </a:rPr>
              <a:t>je</a:t>
            </a:r>
            <a:r>
              <a:rPr lang="ru-RU" sz="2800" dirty="0" smtClean="0">
                <a:solidFill>
                  <a:schemeClr val="tx1"/>
                </a:solidFill>
              </a:rPr>
              <a:t> одскора почела  </a:t>
            </a:r>
            <a:r>
              <a:rPr lang="sr-Cyrl-RS" sz="2800" dirty="0" smtClean="0">
                <a:solidFill>
                  <a:schemeClr val="tx1"/>
                </a:solidFill>
              </a:rPr>
              <a:t>да се користи </a:t>
            </a:r>
            <a:r>
              <a:rPr lang="ru-RU" sz="2800" dirty="0" smtClean="0">
                <a:solidFill>
                  <a:schemeClr val="tx1"/>
                </a:solidFill>
              </a:rPr>
              <a:t>у језику; употреба старих речи и израза у новом значењу.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4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793"/>
            <a:ext cx="6444208" cy="644420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586" y="2821339"/>
            <a:ext cx="4067943" cy="406794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95536" y="980728"/>
            <a:ext cx="2448272" cy="10081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Нови појмови и процеси који настају</a:t>
            </a:r>
          </a:p>
          <a:p>
            <a:pPr algn="ctr"/>
            <a:r>
              <a:rPr lang="sr-Cyrl-RS" dirty="0">
                <a:solidFill>
                  <a:schemeClr val="tx1"/>
                </a:solidFill>
              </a:rPr>
              <a:t>у</a:t>
            </a:r>
            <a:r>
              <a:rPr lang="sr-Cyrl-RS" dirty="0" smtClean="0">
                <a:solidFill>
                  <a:schemeClr val="tx1"/>
                </a:solidFill>
              </a:rPr>
              <a:t> друштву.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19872" y="928919"/>
            <a:ext cx="2520280" cy="13064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Могу настати: 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творбом речи;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позајмљивањем;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или кад постојећа реч добије ново значење</a:t>
            </a:r>
            <a:r>
              <a:rPr lang="sr-Cyrl-RS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30008" y="3296381"/>
            <a:ext cx="1656184" cy="72008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Највише их је из енглеског језика.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9390"/>
            <a:ext cx="3130104" cy="88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6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Нови појмови</a:t>
            </a:r>
            <a:r>
              <a:rPr lang="sr-Latn-RS" dirty="0" smtClean="0"/>
              <a:t> </a:t>
            </a:r>
            <a:r>
              <a:rPr lang="sr-Cyrl-RS" dirty="0" smtClean="0"/>
              <a:t>и процеси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97" y="1340768"/>
            <a:ext cx="2232248" cy="18259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906" y="2132856"/>
            <a:ext cx="2564904" cy="2564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10704"/>
            <a:ext cx="2455832" cy="184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786" y="1772816"/>
            <a:ext cx="3505814" cy="22609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149080"/>
            <a:ext cx="2304256" cy="24146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932014"/>
            <a:ext cx="2088232" cy="163173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97999" y="5085184"/>
            <a:ext cx="2861833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400" dirty="0" err="1"/>
              <a:t>снус</a:t>
            </a:r>
            <a:r>
              <a:rPr lang="sr-Cyrl-RS" sz="1400" dirty="0"/>
              <a:t>, </a:t>
            </a:r>
            <a:r>
              <a:rPr lang="sr-Cyrl-RS" sz="1400" dirty="0" err="1"/>
              <a:t>паф</a:t>
            </a:r>
            <a:r>
              <a:rPr lang="sr-Cyrl-RS" sz="1400" dirty="0"/>
              <a:t>, електронска цигарета, е-</a:t>
            </a:r>
            <a:r>
              <a:rPr lang="sr-Cyrl-RS" sz="1400" dirty="0" err="1"/>
              <a:t>циг</a:t>
            </a:r>
            <a:r>
              <a:rPr lang="sr-Cyrl-RS" sz="1400" dirty="0"/>
              <a:t>, е-цигарета, е-течност,  </a:t>
            </a:r>
            <a:r>
              <a:rPr lang="sr-Cyrl-RS" sz="1400" dirty="0" err="1"/>
              <a:t>вејп</a:t>
            </a:r>
            <a:r>
              <a:rPr lang="sr-Cyrl-RS" sz="1400" dirty="0"/>
              <a:t>, </a:t>
            </a:r>
            <a:r>
              <a:rPr lang="sr-Cyrl-RS" sz="1400" dirty="0" err="1"/>
              <a:t>вејпинг</a:t>
            </a:r>
            <a:r>
              <a:rPr lang="sr-Cyrl-RS" sz="1400" dirty="0"/>
              <a:t>, </a:t>
            </a:r>
            <a:r>
              <a:rPr lang="sr-Cyrl-RS" sz="1400" dirty="0" err="1"/>
              <a:t>вејповање</a:t>
            </a:r>
            <a:r>
              <a:rPr lang="sr-Cyrl-RS" sz="1400" dirty="0"/>
              <a:t>, </a:t>
            </a:r>
            <a:r>
              <a:rPr lang="sr-Cyrl-RS" sz="1400" dirty="0" err="1"/>
              <a:t>вејпер</a:t>
            </a:r>
            <a:r>
              <a:rPr lang="sr-Cyrl-RS" sz="1400" dirty="0"/>
              <a:t>, </a:t>
            </a:r>
            <a:r>
              <a:rPr lang="sr-Cyrl-RS" sz="1400" dirty="0" err="1"/>
              <a:t>вејперка</a:t>
            </a:r>
            <a:r>
              <a:rPr lang="sr-Cyrl-RS" sz="1400" dirty="0"/>
              <a:t>, </a:t>
            </a:r>
            <a:r>
              <a:rPr lang="sr-Cyrl-RS" sz="1400" dirty="0" err="1"/>
              <a:t>вејперски</a:t>
            </a:r>
            <a:r>
              <a:rPr lang="sr-Cyrl-RS" sz="1400" dirty="0"/>
              <a:t>, </a:t>
            </a:r>
            <a:r>
              <a:rPr lang="sr-Cyrl-RS" sz="1400" dirty="0" err="1"/>
              <a:t>вејповати</a:t>
            </a:r>
            <a:r>
              <a:rPr lang="sr-Cyrl-RS" sz="1400" dirty="0"/>
              <a:t>, </a:t>
            </a:r>
            <a:r>
              <a:rPr lang="sr-Cyrl-RS" sz="1400" dirty="0" err="1"/>
              <a:t>вејперски</a:t>
            </a:r>
            <a:r>
              <a:rPr lang="sr-Cyrl-RS" sz="1400" dirty="0"/>
              <a:t> језик или </a:t>
            </a:r>
            <a:r>
              <a:rPr lang="sr-Cyrl-RS" sz="1400" dirty="0" err="1"/>
              <a:t>вејп</a:t>
            </a:r>
            <a:r>
              <a:rPr lang="sr-Cyrl-RS" sz="1400" dirty="0"/>
              <a:t> језик;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965693" y="4149080"/>
            <a:ext cx="1998795" cy="548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 dirty="0" err="1"/>
              <a:t>с</a:t>
            </a:r>
            <a:r>
              <a:rPr lang="sr-Cyrl-RS" sz="1200" dirty="0" err="1" smtClean="0"/>
              <a:t>елфаћ</a:t>
            </a:r>
            <a:r>
              <a:rPr lang="sr-Cyrl-RS" sz="1200" dirty="0" smtClean="0"/>
              <a:t>, </a:t>
            </a:r>
            <a:r>
              <a:rPr lang="sr-Cyrl-RS" sz="1200" dirty="0" err="1" smtClean="0"/>
              <a:t>селфијаш</a:t>
            </a:r>
            <a:r>
              <a:rPr lang="sr-Cyrl-RS" sz="1200" dirty="0" smtClean="0"/>
              <a:t>, </a:t>
            </a:r>
            <a:r>
              <a:rPr lang="sr-Cyrl-RS" sz="1200" dirty="0" err="1" smtClean="0"/>
              <a:t>селфовати</a:t>
            </a:r>
            <a:r>
              <a:rPr lang="sr-Cyrl-RS" sz="1200" dirty="0" smtClean="0"/>
              <a:t> се, </a:t>
            </a:r>
            <a:r>
              <a:rPr lang="sr-Cyrl-RS" sz="1200" dirty="0" err="1" smtClean="0"/>
              <a:t>селфијати</a:t>
            </a:r>
            <a:r>
              <a:rPr lang="sr-Cyrl-RS" sz="1200" dirty="0" smtClean="0"/>
              <a:t> се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9182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Старе речи могу именовати нове појмове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миш </a:t>
            </a:r>
          </a:p>
          <a:p>
            <a:pPr marL="0" indent="0">
              <a:buNone/>
            </a:pPr>
            <a:r>
              <a:rPr lang="sr-Cyrl-RS" dirty="0" smtClean="0"/>
              <a:t> </a:t>
            </a:r>
            <a:endParaRPr lang="sr-Latn-RS" dirty="0" smtClean="0"/>
          </a:p>
          <a:p>
            <a:endParaRPr lang="sr-Latn-RS" dirty="0"/>
          </a:p>
          <a:p>
            <a:r>
              <a:rPr lang="sr-Cyrl-RS" dirty="0" smtClean="0"/>
              <a:t>иконица</a:t>
            </a:r>
          </a:p>
          <a:p>
            <a:endParaRPr lang="sr-Cyrl-RS" dirty="0"/>
          </a:p>
          <a:p>
            <a:endParaRPr lang="sr-Cyrl-RS" dirty="0" smtClean="0"/>
          </a:p>
          <a:p>
            <a:r>
              <a:rPr lang="sr-Cyrl-RS" dirty="0" err="1"/>
              <a:t>з</a:t>
            </a:r>
            <a:r>
              <a:rPr lang="sr-Cyrl-RS" dirty="0" err="1" smtClean="0"/>
              <a:t>апратити</a:t>
            </a:r>
            <a:r>
              <a:rPr lang="sr-Cyrl-RS" dirty="0" smtClean="0"/>
              <a:t> – </a:t>
            </a:r>
            <a:r>
              <a:rPr lang="sr-Cyrl-RS" i="1" dirty="0" smtClean="0"/>
              <a:t>упутити, отпратити некуд; послати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291" y="1052736"/>
            <a:ext cx="2972709" cy="21823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2142602"/>
            <a:ext cx="1800200" cy="23988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989" y="3068960"/>
            <a:ext cx="1716604" cy="1110071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203848" y="5445224"/>
            <a:ext cx="5059278" cy="57606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д</a:t>
            </a:r>
            <a:r>
              <a:rPr lang="sr-Cyrl-RS" dirty="0" smtClean="0">
                <a:solidFill>
                  <a:schemeClr val="tx1"/>
                </a:solidFill>
              </a:rPr>
              <a:t>анас значи </a:t>
            </a:r>
            <a:r>
              <a:rPr lang="sr-Cyrl-RS" i="1" dirty="0" smtClean="0">
                <a:solidFill>
                  <a:schemeClr val="tx1"/>
                </a:solidFill>
              </a:rPr>
              <a:t>почети пратити некога на друштвеним мрежама</a:t>
            </a:r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3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/>
              <a:t>Први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smtClean="0"/>
              <a:t>Шта још може да буде метла?</a:t>
            </a:r>
          </a:p>
          <a:p>
            <a:endParaRPr lang="sr-Cyrl-RS" dirty="0"/>
          </a:p>
          <a:p>
            <a:endParaRPr lang="sr-Cyrl-R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sr-Cyrl-RS" dirty="0" smtClean="0"/>
              <a:t>Шта још може да буде кромпир?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02" y="465643"/>
            <a:ext cx="825252" cy="762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12776"/>
            <a:ext cx="1315627" cy="15043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645024"/>
            <a:ext cx="2309242" cy="230924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3131840" y="2917155"/>
            <a:ext cx="410445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низ </a:t>
            </a:r>
            <a:r>
              <a:rPr lang="ru-RU" dirty="0"/>
              <a:t>узастопних победа једног тима (обично у кошарци), који елиминише противника из даљег такмичња, декласирање </a:t>
            </a:r>
            <a:r>
              <a:rPr lang="ru-RU" dirty="0" smtClean="0"/>
              <a:t>противника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148002" y="5445224"/>
            <a:ext cx="410445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 </a:t>
            </a:r>
            <a:r>
              <a:rPr lang="ru-RU" dirty="0"/>
              <a:t>тенису сет добијен без изгубљеног </a:t>
            </a:r>
            <a:r>
              <a:rPr lang="ru-RU" dirty="0" smtClean="0"/>
              <a:t>гема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3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Други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dirty="0" smtClean="0"/>
              <a:t>Већину нових речи у српском језику последњих година чине позајмљенице из енглеског језика које имају везе с </a:t>
            </a:r>
            <a:r>
              <a:rPr lang="sr-Cyrl-RS" b="1" dirty="0" err="1" smtClean="0"/>
              <a:t>интернетом</a:t>
            </a:r>
            <a:r>
              <a:rPr lang="sr-Cyrl-RS" dirty="0" smtClean="0"/>
              <a:t> и </a:t>
            </a:r>
            <a:r>
              <a:rPr lang="sr-Cyrl-RS" b="1" dirty="0" smtClean="0"/>
              <a:t>друштвеним мрежама</a:t>
            </a:r>
            <a:r>
              <a:rPr lang="sr-Cyrl-RS" dirty="0" smtClean="0"/>
              <a:t>.</a:t>
            </a:r>
          </a:p>
          <a:p>
            <a:pPr algn="ctr"/>
            <a:endParaRPr lang="sr-Cyrl-RS" dirty="0" smtClean="0"/>
          </a:p>
          <a:p>
            <a:pPr algn="ctr"/>
            <a:r>
              <a:rPr lang="sr-Cyrl-RS" dirty="0" smtClean="0"/>
              <a:t>Поделите ученике у два тима. Задатак је да пронађу што више таквих речи. Тим који сакупи више речи је победио. </a:t>
            </a:r>
          </a:p>
          <a:p>
            <a:pPr algn="ctr"/>
            <a:endParaRPr lang="sr-Cyrl-R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02" y="465643"/>
            <a:ext cx="825252" cy="762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44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Нове позајмљенице из енглеског језика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адблокер</a:t>
            </a:r>
          </a:p>
          <a:p>
            <a:r>
              <a:rPr lang="ru-RU" dirty="0" smtClean="0"/>
              <a:t>афтер-парти</a:t>
            </a:r>
          </a:p>
          <a:p>
            <a:r>
              <a:rPr lang="ru-RU" b="1" dirty="0"/>
              <a:t>а</a:t>
            </a:r>
            <a:r>
              <a:rPr lang="ru-RU" b="1" dirty="0" smtClean="0"/>
              <a:t>јфон</a:t>
            </a:r>
            <a:endParaRPr lang="en-US" b="1" dirty="0" smtClean="0"/>
          </a:p>
          <a:p>
            <a:r>
              <a:rPr lang="sr-Cyrl-RS" b="1" dirty="0" err="1" smtClean="0"/>
              <a:t>апгрејд</a:t>
            </a:r>
            <a:endParaRPr lang="ru-RU" b="1" dirty="0" smtClean="0"/>
          </a:p>
          <a:p>
            <a:r>
              <a:rPr lang="ru-RU" dirty="0" smtClean="0"/>
              <a:t>асесоар</a:t>
            </a:r>
          </a:p>
          <a:p>
            <a:r>
              <a:rPr lang="ru-RU" b="1" dirty="0" smtClean="0"/>
              <a:t>андроид</a:t>
            </a:r>
          </a:p>
          <a:p>
            <a:r>
              <a:rPr lang="ru-RU" b="1" dirty="0" smtClean="0"/>
              <a:t>анфрендовати</a:t>
            </a:r>
          </a:p>
          <a:p>
            <a:r>
              <a:rPr lang="ru-RU" b="1" dirty="0" smtClean="0"/>
              <a:t>анфоловати</a:t>
            </a:r>
          </a:p>
          <a:p>
            <a:r>
              <a:rPr lang="ru-RU" dirty="0" smtClean="0"/>
              <a:t>анплаг</a:t>
            </a:r>
          </a:p>
          <a:p>
            <a:r>
              <a:rPr lang="ru-RU" dirty="0" smtClean="0"/>
              <a:t>анимал-принт</a:t>
            </a:r>
          </a:p>
          <a:p>
            <a:r>
              <a:rPr lang="ru-RU" dirty="0" smtClean="0"/>
              <a:t>аутфит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err="1" smtClean="0"/>
              <a:t>антидопинг</a:t>
            </a:r>
            <a:endParaRPr lang="sr-Cyrl-RS" dirty="0" smtClean="0"/>
          </a:p>
          <a:p>
            <a:r>
              <a:rPr lang="sr-Cyrl-RS" dirty="0" err="1" smtClean="0"/>
              <a:t>антивакс</a:t>
            </a:r>
            <a:endParaRPr lang="sr-Cyrl-RS" dirty="0" smtClean="0"/>
          </a:p>
          <a:p>
            <a:r>
              <a:rPr lang="sr-Cyrl-RS" dirty="0" err="1" smtClean="0"/>
              <a:t>апдејт</a:t>
            </a:r>
            <a:endParaRPr lang="sr-Cyrl-RS" dirty="0" smtClean="0"/>
          </a:p>
          <a:p>
            <a:r>
              <a:rPr lang="sr-Cyrl-RS" b="1" dirty="0" err="1" smtClean="0"/>
              <a:t>аплоудовати</a:t>
            </a:r>
            <a:endParaRPr lang="sr-Cyrl-RS" b="1" dirty="0" smtClean="0"/>
          </a:p>
          <a:p>
            <a:r>
              <a:rPr lang="sr-Cyrl-RS" b="1" dirty="0" err="1" smtClean="0"/>
              <a:t>атачмент</a:t>
            </a:r>
            <a:endParaRPr lang="sr-Cyrl-RS" b="1" dirty="0" smtClean="0"/>
          </a:p>
          <a:p>
            <a:r>
              <a:rPr lang="sr-Cyrl-RS" dirty="0" err="1" smtClean="0"/>
              <a:t>аутофагија</a:t>
            </a:r>
            <a:endParaRPr lang="sr-Cyrl-RS" dirty="0" smtClean="0"/>
          </a:p>
          <a:p>
            <a:r>
              <a:rPr lang="sr-Cyrl-RS" dirty="0" err="1" smtClean="0"/>
              <a:t>аватар</a:t>
            </a:r>
            <a:endParaRPr lang="sr-Cyrl-RS" dirty="0" smtClean="0"/>
          </a:p>
          <a:p>
            <a:r>
              <a:rPr lang="sr-Cyrl-RS" dirty="0" err="1" smtClean="0"/>
              <a:t>аутовати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915816" y="1773449"/>
            <a:ext cx="1512168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С</a:t>
            </a:r>
            <a:r>
              <a:rPr lang="sr-Cyrl-RS" dirty="0" smtClean="0">
                <a:solidFill>
                  <a:schemeClr val="tx1"/>
                </a:solidFill>
              </a:rPr>
              <a:t>амо на слово 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067640"/>
            <a:ext cx="1864233" cy="2658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7524328" y="2564904"/>
            <a:ext cx="1008112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843808" y="5805264"/>
            <a:ext cx="4104456" cy="64807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https://digitalna.ff.uns.ac.rs/sadrzaj/2021/978-86-6065-636-2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20587">
            <a:off x="3462249" y="6174734"/>
            <a:ext cx="419299" cy="48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5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Трећи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Шта све у српском језику може да буде „</a:t>
            </a:r>
            <a:r>
              <a:rPr lang="ru-RU" b="1" dirty="0" smtClean="0"/>
              <a:t>ролеркостер</a:t>
            </a:r>
            <a:r>
              <a:rPr lang="ru-RU" dirty="0" smtClean="0"/>
              <a:t>“ и када се употребљава?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Нађите примере употребе на интернету.</a:t>
            </a:r>
          </a:p>
          <a:p>
            <a:pPr algn="ctr"/>
            <a:endParaRPr lang="ru-RU" dirty="0"/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785658"/>
            <a:ext cx="4608512" cy="30723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702" y="465643"/>
            <a:ext cx="825252" cy="762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9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Корпуси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3676"/>
            <a:ext cx="8229600" cy="4119011"/>
          </a:xfrm>
        </p:spPr>
      </p:pic>
      <p:sp>
        <p:nvSpPr>
          <p:cNvPr id="5" name="Down Arrow 4"/>
          <p:cNvSpPr/>
          <p:nvPr/>
        </p:nvSpPr>
        <p:spPr>
          <a:xfrm rot="8612811">
            <a:off x="3071024" y="2348880"/>
            <a:ext cx="360040" cy="13681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251044" y="6093296"/>
            <a:ext cx="5281396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https://www.clarin.si/ske/#dashboard?corpname=pdrs10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31930">
            <a:off x="2732405" y="6135428"/>
            <a:ext cx="558235" cy="643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700808"/>
            <a:ext cx="1744492" cy="7890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Четврти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r-Cyrl-RS" sz="2800" dirty="0" smtClean="0"/>
              <a:t>Поделите ученике у тимове. Задатак је да издвоје из </a:t>
            </a:r>
            <a:r>
              <a:rPr lang="ru-RU" sz="2800" i="1" dirty="0" smtClean="0"/>
              <a:t>Речника нових речи у српском језику </a:t>
            </a:r>
            <a:r>
              <a:rPr lang="ru-RU" sz="2800" dirty="0" smtClean="0"/>
              <a:t>(2022</a:t>
            </a:r>
            <a:r>
              <a:rPr lang="en-US" sz="2800" dirty="0" smtClean="0"/>
              <a:t>/23</a:t>
            </a:r>
            <a:r>
              <a:rPr lang="ru-RU" sz="2800" dirty="0" smtClean="0"/>
              <a:t>), или пронађу на интернету, неке речи који показују технолошке иновације.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4527"/>
            <a:ext cx="825252" cy="762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861048"/>
            <a:ext cx="3528392" cy="239820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932040" y="5661248"/>
            <a:ext cx="4032448" cy="5980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https://javnidiskurs.rs/recnik-novih-reci-u-srpskom-jeziku/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75298">
            <a:off x="5466218" y="6017503"/>
            <a:ext cx="419299" cy="48349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292080" y="3933056"/>
            <a:ext cx="3507508" cy="13681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 smtClean="0"/>
              <a:t>ајпед</a:t>
            </a:r>
            <a:r>
              <a:rPr lang="sr-Cyrl-RS" dirty="0" smtClean="0"/>
              <a:t>, </a:t>
            </a:r>
            <a:r>
              <a:rPr lang="sr-Cyrl-RS" dirty="0" err="1" smtClean="0"/>
              <a:t>аутсорсинг</a:t>
            </a:r>
            <a:r>
              <a:rPr lang="sr-Cyrl-RS" dirty="0" smtClean="0"/>
              <a:t>, </a:t>
            </a:r>
            <a:r>
              <a:rPr lang="sr-Cyrl-RS" dirty="0" err="1" smtClean="0"/>
              <a:t>бејби</a:t>
            </a:r>
            <a:r>
              <a:rPr lang="sr-Cyrl-RS" dirty="0" smtClean="0"/>
              <a:t>-бокс, </a:t>
            </a:r>
            <a:r>
              <a:rPr lang="sr-Cyrl-RS" dirty="0" err="1" smtClean="0"/>
              <a:t>бинџер</a:t>
            </a:r>
            <a:r>
              <a:rPr lang="sr-Cyrl-RS" dirty="0" smtClean="0"/>
              <a:t>, </a:t>
            </a:r>
            <a:r>
              <a:rPr lang="sr-Cyrl-RS" dirty="0" err="1" smtClean="0"/>
              <a:t>биткоин</a:t>
            </a:r>
            <a:r>
              <a:rPr lang="sr-Cyrl-RS" dirty="0" smtClean="0"/>
              <a:t>, </a:t>
            </a:r>
            <a:r>
              <a:rPr lang="sr-Cyrl-RS" dirty="0" err="1" smtClean="0"/>
              <a:t>бот</a:t>
            </a:r>
            <a:r>
              <a:rPr lang="sr-Cyrl-RS" dirty="0" smtClean="0"/>
              <a:t>, </a:t>
            </a:r>
            <a:r>
              <a:rPr lang="sr-Cyrl-RS" dirty="0" err="1" smtClean="0"/>
              <a:t>влог</a:t>
            </a:r>
            <a:r>
              <a:rPr lang="sr-Cyrl-RS" dirty="0" smtClean="0"/>
              <a:t>, педометар…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23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3200" dirty="0" smtClean="0"/>
              <a:t>Бленде или </a:t>
            </a:r>
            <a:r>
              <a:rPr lang="sr-Cyrl-RS" sz="3200" dirty="0" err="1" smtClean="0"/>
              <a:t>сливенице</a:t>
            </a:r>
            <a:r>
              <a:rPr lang="sr-Latn-RS" sz="3200" dirty="0" smtClean="0"/>
              <a:t>, </a:t>
            </a:r>
            <a:r>
              <a:rPr lang="sr-Cyrl-RS" sz="3200" dirty="0" smtClean="0"/>
              <a:t>настале сажимањем и спајањем речи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err="1"/>
              <a:t>к</a:t>
            </a:r>
            <a:r>
              <a:rPr lang="sr-Cyrl-RS" dirty="0" err="1" smtClean="0"/>
              <a:t>линцеза</a:t>
            </a:r>
            <a:r>
              <a:rPr lang="sr-Cyrl-RS" dirty="0" smtClean="0"/>
              <a:t> = клинац + принцеза</a:t>
            </a:r>
          </a:p>
          <a:p>
            <a:r>
              <a:rPr lang="sr-Cyrl-RS" dirty="0" err="1" smtClean="0"/>
              <a:t>радохоличар</a:t>
            </a:r>
            <a:r>
              <a:rPr lang="sr-Cyrl-RS" dirty="0" smtClean="0"/>
              <a:t> = рад + алкохоличар</a:t>
            </a:r>
          </a:p>
          <a:p>
            <a:r>
              <a:rPr lang="sr-Cyrl-RS" dirty="0" err="1" smtClean="0"/>
              <a:t>мамурант</a:t>
            </a:r>
            <a:r>
              <a:rPr lang="sr-Cyrl-RS" dirty="0" smtClean="0"/>
              <a:t> = мамуран + матурант</a:t>
            </a:r>
          </a:p>
          <a:p>
            <a:r>
              <a:rPr lang="sr-Cyrl-RS" dirty="0" err="1" smtClean="0"/>
              <a:t>досађинство</a:t>
            </a:r>
            <a:r>
              <a:rPr lang="sr-Cyrl-RS" dirty="0" smtClean="0"/>
              <a:t> = ? + ?</a:t>
            </a:r>
          </a:p>
          <a:p>
            <a:r>
              <a:rPr lang="sr-Cyrl-RS" dirty="0" err="1" smtClean="0"/>
              <a:t>ковидиот</a:t>
            </a:r>
            <a:r>
              <a:rPr lang="sr-Cyrl-RS" dirty="0" smtClean="0"/>
              <a:t> = ? + ?</a:t>
            </a:r>
          </a:p>
          <a:p>
            <a:r>
              <a:rPr lang="sr-Cyrl-RS" dirty="0" err="1" smtClean="0"/>
              <a:t>ћороскоп</a:t>
            </a:r>
            <a:r>
              <a:rPr lang="sr-Cyrl-RS" dirty="0" smtClean="0"/>
              <a:t> = ? + ?</a:t>
            </a:r>
          </a:p>
          <a:p>
            <a:r>
              <a:rPr lang="sr-Cyrl-RS" dirty="0" err="1" smtClean="0"/>
              <a:t>вебинар</a:t>
            </a:r>
            <a:r>
              <a:rPr lang="sr-Cyrl-RS" dirty="0" smtClean="0"/>
              <a:t> = ? + ?</a:t>
            </a:r>
          </a:p>
          <a:p>
            <a:r>
              <a:rPr lang="sr-Cyrl-RS" dirty="0" err="1" smtClean="0"/>
              <a:t>влог</a:t>
            </a:r>
            <a:r>
              <a:rPr lang="sr-Cyrl-RS" dirty="0" smtClean="0"/>
              <a:t> = ? + ?</a:t>
            </a:r>
          </a:p>
          <a:p>
            <a:endParaRPr lang="sr-Cyrl-RS" dirty="0" smtClean="0"/>
          </a:p>
          <a:p>
            <a:endParaRPr lang="sr-Cyrl-R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499992" y="3212976"/>
            <a:ext cx="376313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д</a:t>
            </a:r>
            <a:r>
              <a:rPr lang="sr-Cyrl-RS" dirty="0" smtClean="0">
                <a:solidFill>
                  <a:schemeClr val="tx1"/>
                </a:solidFill>
              </a:rPr>
              <a:t>осада + домаћинство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499992" y="3797424"/>
            <a:ext cx="376313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chemeClr val="tx1"/>
                </a:solidFill>
              </a:rPr>
              <a:t>к</a:t>
            </a:r>
            <a:r>
              <a:rPr lang="sr-Cyrl-RS" dirty="0" err="1" smtClean="0">
                <a:solidFill>
                  <a:schemeClr val="tx1"/>
                </a:solidFill>
              </a:rPr>
              <a:t>овид</a:t>
            </a:r>
            <a:r>
              <a:rPr lang="sr-Cyrl-RS" dirty="0" smtClean="0">
                <a:solidFill>
                  <a:schemeClr val="tx1"/>
                </a:solidFill>
              </a:rPr>
              <a:t> + идиот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99992" y="4381872"/>
            <a:ext cx="376313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chemeClr val="tx1"/>
                </a:solidFill>
              </a:rPr>
              <a:t>ћ</a:t>
            </a:r>
            <a:r>
              <a:rPr lang="sr-Cyrl-RS" dirty="0" err="1" smtClean="0">
                <a:solidFill>
                  <a:schemeClr val="tx1"/>
                </a:solidFill>
              </a:rPr>
              <a:t>орав</a:t>
            </a:r>
            <a:r>
              <a:rPr lang="sr-Cyrl-RS" dirty="0" smtClean="0">
                <a:solidFill>
                  <a:schemeClr val="tx1"/>
                </a:solidFill>
              </a:rPr>
              <a:t> + хороскоп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06713" y="4966320"/>
            <a:ext cx="376313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веб + семинар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75204" y="5517232"/>
            <a:ext cx="3763134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видео + </a:t>
            </a:r>
            <a:r>
              <a:rPr lang="sr-Cyrl-RS" dirty="0" err="1" smtClean="0">
                <a:solidFill>
                  <a:schemeClr val="tx1"/>
                </a:solidFill>
              </a:rPr>
              <a:t>блог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0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Четврти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Шта значе и како су настале следеће бленде настале у време пандемије?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коронакашљач</a:t>
            </a:r>
          </a:p>
          <a:p>
            <a:pPr algn="ctr"/>
            <a:r>
              <a:rPr lang="ru-RU" dirty="0" smtClean="0"/>
              <a:t>короналудило</a:t>
            </a:r>
          </a:p>
          <a:p>
            <a:pPr algn="ctr"/>
            <a:r>
              <a:rPr lang="ru-RU" dirty="0" smtClean="0"/>
              <a:t>коронамода</a:t>
            </a:r>
          </a:p>
          <a:p>
            <a:pPr algn="ctr"/>
            <a:r>
              <a:rPr lang="ru-RU" dirty="0" smtClean="0"/>
              <a:t>кашљосрам</a:t>
            </a:r>
          </a:p>
          <a:p>
            <a:pPr algn="ctr"/>
            <a:r>
              <a:rPr lang="ru-RU" dirty="0" smtClean="0"/>
              <a:t>короноапокалипса</a:t>
            </a:r>
          </a:p>
          <a:p>
            <a:pPr algn="ctr"/>
            <a:r>
              <a:rPr lang="ru-RU" dirty="0" smtClean="0"/>
              <a:t>короногедон</a:t>
            </a:r>
          </a:p>
          <a:p>
            <a:pPr algn="ctr"/>
            <a:r>
              <a:rPr lang="ru-RU" dirty="0" smtClean="0"/>
              <a:t>маскне</a:t>
            </a:r>
          </a:p>
          <a:p>
            <a:pPr algn="ctr"/>
            <a:r>
              <a:rPr lang="ru-RU" dirty="0" smtClean="0"/>
              <a:t>коронтин</a:t>
            </a:r>
          </a:p>
          <a:p>
            <a:pPr algn="ctr"/>
            <a:r>
              <a:rPr lang="ru-RU" dirty="0" smtClean="0"/>
              <a:t>Новакс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65642"/>
            <a:ext cx="825252" cy="762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1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Творба речи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971600" y="1772816"/>
            <a:ext cx="3168352" cy="41044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с</a:t>
            </a:r>
            <a:r>
              <a:rPr lang="sr-Cyrl-RS" dirty="0" smtClean="0">
                <a:solidFill>
                  <a:schemeClr val="tx1"/>
                </a:solidFill>
              </a:rPr>
              <a:t>уфикс </a:t>
            </a:r>
            <a:r>
              <a:rPr lang="sr-Cyrl-RS" i="1" dirty="0" smtClean="0">
                <a:solidFill>
                  <a:schemeClr val="tx1"/>
                </a:solidFill>
              </a:rPr>
              <a:t>-</a:t>
            </a:r>
            <a:r>
              <a:rPr lang="sr-Cyrl-RS" i="1" dirty="0" err="1" smtClean="0">
                <a:solidFill>
                  <a:schemeClr val="tx1"/>
                </a:solidFill>
              </a:rPr>
              <a:t>ијада</a:t>
            </a:r>
            <a:r>
              <a:rPr lang="sr-Cyrl-RS" i="1" dirty="0" smtClean="0">
                <a:solidFill>
                  <a:schemeClr val="tx1"/>
                </a:solidFill>
              </a:rPr>
              <a:t> </a:t>
            </a:r>
            <a:r>
              <a:rPr lang="sr-Cyrl-RS" dirty="0" smtClean="0">
                <a:solidFill>
                  <a:schemeClr val="tx1"/>
                </a:solidFill>
              </a:rPr>
              <a:t>(</a:t>
            </a:r>
            <a:r>
              <a:rPr lang="sr-Cyrl-RS" dirty="0" err="1" smtClean="0">
                <a:solidFill>
                  <a:schemeClr val="tx1"/>
                </a:solidFill>
              </a:rPr>
              <a:t>Оимп</a:t>
            </a:r>
            <a:r>
              <a:rPr lang="sr-Cyrl-RS" b="1" dirty="0" err="1" smtClean="0">
                <a:solidFill>
                  <a:schemeClr val="tx1"/>
                </a:solidFill>
              </a:rPr>
              <a:t>ијада</a:t>
            </a:r>
            <a:r>
              <a:rPr lang="sr-Cyrl-RS" dirty="0" smtClean="0">
                <a:solidFill>
                  <a:schemeClr val="tx1"/>
                </a:solidFill>
              </a:rPr>
              <a:t>)</a:t>
            </a:r>
            <a:endParaRPr lang="sr-Latn-RS" dirty="0" smtClean="0">
              <a:solidFill>
                <a:schemeClr val="tx1"/>
              </a:solidFill>
            </a:endParaRPr>
          </a:p>
          <a:p>
            <a:pPr algn="ctr"/>
            <a:endParaRPr lang="sr-Latn-RS" dirty="0">
              <a:solidFill>
                <a:schemeClr val="tx1"/>
              </a:solidFill>
            </a:endParaRP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РОЛЕРИЈАДА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ГИТАРИЈАДА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ГУЛАШИЈАДА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РОШТИЛИЈАДА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НУШИЋИЈАДА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КУПУСИЈАДА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ГИТАРИЈАДА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КОБАСИЦИЈАДА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СЛАНИНИЈАДА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КОБАСИЦИЈАДА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РАКИЈАДА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ПИХТИЈАДА</a:t>
            </a:r>
          </a:p>
          <a:p>
            <a:pPr algn="ctr"/>
            <a:endParaRPr lang="sr-Latn-RS" dirty="0" smtClean="0"/>
          </a:p>
        </p:txBody>
      </p:sp>
      <p:sp>
        <p:nvSpPr>
          <p:cNvPr id="6" name="Rounded Rectangle 5"/>
          <p:cNvSpPr/>
          <p:nvPr/>
        </p:nvSpPr>
        <p:spPr>
          <a:xfrm>
            <a:off x="4932040" y="1772816"/>
            <a:ext cx="3384376" cy="403244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/>
                </a:solidFill>
              </a:rPr>
              <a:t>с</a:t>
            </a:r>
            <a:r>
              <a:rPr lang="sr-Cyrl-RS" dirty="0" smtClean="0">
                <a:solidFill>
                  <a:schemeClr val="tx1"/>
                </a:solidFill>
              </a:rPr>
              <a:t>уфикс </a:t>
            </a:r>
            <a:r>
              <a:rPr lang="sr-Cyrl-RS" b="1" dirty="0" smtClean="0">
                <a:solidFill>
                  <a:schemeClr val="tx1"/>
                </a:solidFill>
              </a:rPr>
              <a:t>-</a:t>
            </a:r>
            <a:r>
              <a:rPr lang="sr-Cyrl-RS" b="1" dirty="0" err="1" smtClean="0">
                <a:solidFill>
                  <a:schemeClr val="tx1"/>
                </a:solidFill>
              </a:rPr>
              <a:t>џија</a:t>
            </a:r>
            <a:endParaRPr lang="sr-Cyrl-RS" b="1" dirty="0" smtClean="0">
              <a:solidFill>
                <a:schemeClr val="tx1"/>
              </a:solidFill>
            </a:endParaRPr>
          </a:p>
          <a:p>
            <a:pPr algn="ctr"/>
            <a:endParaRPr lang="sr-Cyrl-RS" dirty="0" smtClean="0">
              <a:solidFill>
                <a:schemeClr val="tx1"/>
              </a:solidFill>
            </a:endParaRPr>
          </a:p>
          <a:p>
            <a:pPr algn="ctr"/>
            <a:endParaRPr lang="sr-Cyrl-RS" dirty="0">
              <a:solidFill>
                <a:schemeClr val="tx1"/>
              </a:solidFill>
            </a:endParaRP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КАФЕЏИЈА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ПУМПАЏИЈА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КУРСАЏИЈА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ТРОШАЏИЈА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РАЧУНЏИЈА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ПЕНАЛЏИЈА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МОТОРЏИЈА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КАФАНЏИЈА</a:t>
            </a:r>
          </a:p>
          <a:p>
            <a:pPr algn="ctr"/>
            <a:r>
              <a:rPr lang="sr-Cyrl-RS" dirty="0" smtClean="0">
                <a:solidFill>
                  <a:schemeClr val="tx1"/>
                </a:solidFill>
              </a:rPr>
              <a:t>ЈЕЗЕРЏИЈА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4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Пети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dirty="0" smtClean="0"/>
              <a:t>Поделите се у два тима.</a:t>
            </a:r>
          </a:p>
          <a:p>
            <a:endParaRPr lang="ru-RU" dirty="0" smtClean="0"/>
          </a:p>
          <a:p>
            <a:pPr algn="ctr"/>
            <a:r>
              <a:rPr lang="ru-RU" dirty="0" smtClean="0"/>
              <a:t>Направите своје речи користећи префиксе и суфиксе:</a:t>
            </a:r>
          </a:p>
          <a:p>
            <a:pPr algn="ctr"/>
            <a:endParaRPr lang="ru-RU" dirty="0" smtClean="0"/>
          </a:p>
          <a:p>
            <a:pPr algn="ctr"/>
            <a:r>
              <a:rPr lang="ru-RU" i="1" dirty="0" smtClean="0"/>
              <a:t>про-</a:t>
            </a:r>
          </a:p>
          <a:p>
            <a:pPr algn="ctr"/>
            <a:r>
              <a:rPr lang="ru-RU" i="1" dirty="0" smtClean="0"/>
              <a:t>анти-</a:t>
            </a:r>
          </a:p>
          <a:p>
            <a:pPr algn="ctr"/>
            <a:r>
              <a:rPr lang="ru-RU" i="1" dirty="0" smtClean="0"/>
              <a:t>-фил</a:t>
            </a:r>
          </a:p>
          <a:p>
            <a:pPr algn="ctr"/>
            <a:endParaRPr lang="ru-RU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87" y="509354"/>
            <a:ext cx="825252" cy="762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7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 smtClean="0"/>
              <a:t>Неке позајмљене нове речи могу се „превести”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Cyrl-RS" dirty="0" smtClean="0"/>
              <a:t>хард-диск = тврди диск, чврсти диск</a:t>
            </a:r>
          </a:p>
          <a:p>
            <a:r>
              <a:rPr lang="sr-Cyrl-RS" dirty="0" err="1" smtClean="0"/>
              <a:t>пасворд</a:t>
            </a:r>
            <a:r>
              <a:rPr lang="sr-Cyrl-RS" dirty="0" smtClean="0"/>
              <a:t> = лозинка, шифра</a:t>
            </a:r>
          </a:p>
          <a:p>
            <a:r>
              <a:rPr lang="sr-Cyrl-RS" dirty="0" err="1" smtClean="0"/>
              <a:t>јузернејм</a:t>
            </a:r>
            <a:r>
              <a:rPr lang="sr-Cyrl-RS" dirty="0" smtClean="0"/>
              <a:t> = корисничко име</a:t>
            </a:r>
          </a:p>
          <a:p>
            <a:r>
              <a:rPr lang="sr-Cyrl-RS" dirty="0" err="1" smtClean="0"/>
              <a:t>клауд</a:t>
            </a:r>
            <a:r>
              <a:rPr lang="sr-Cyrl-RS" dirty="0" smtClean="0"/>
              <a:t> = облак (технологија)</a:t>
            </a:r>
          </a:p>
          <a:p>
            <a:r>
              <a:rPr lang="sr-Cyrl-RS" dirty="0" err="1" smtClean="0"/>
              <a:t>ебук</a:t>
            </a:r>
            <a:r>
              <a:rPr lang="sr-Cyrl-RS" dirty="0" smtClean="0"/>
              <a:t> = електронска књига</a:t>
            </a:r>
          </a:p>
          <a:p>
            <a:r>
              <a:rPr lang="sr-Cyrl-RS" dirty="0" err="1" smtClean="0"/>
              <a:t>атачмент</a:t>
            </a:r>
            <a:r>
              <a:rPr lang="sr-Cyrl-RS" dirty="0" smtClean="0"/>
              <a:t> = прилог / закачен документ</a:t>
            </a:r>
          </a:p>
          <a:p>
            <a:r>
              <a:rPr lang="sr-Cyrl-RS" dirty="0" err="1" smtClean="0"/>
              <a:t>даунлоудовати</a:t>
            </a:r>
            <a:r>
              <a:rPr lang="sr-Cyrl-RS" dirty="0" smtClean="0"/>
              <a:t> = </a:t>
            </a:r>
            <a:r>
              <a:rPr lang="sr-Cyrl-RS" dirty="0" err="1" smtClean="0"/>
              <a:t>прузети</a:t>
            </a:r>
            <a:r>
              <a:rPr lang="sr-Cyrl-RS" dirty="0" smtClean="0"/>
              <a:t> / скинути</a:t>
            </a:r>
          </a:p>
          <a:p>
            <a:r>
              <a:rPr lang="sr-Cyrl-RS" dirty="0" err="1" smtClean="0"/>
              <a:t>вајрлес</a:t>
            </a:r>
            <a:r>
              <a:rPr lang="sr-Cyrl-RS" dirty="0" smtClean="0"/>
              <a:t> = бежични </a:t>
            </a:r>
          </a:p>
          <a:p>
            <a:r>
              <a:rPr lang="sr-Cyrl-RS" dirty="0" err="1" smtClean="0"/>
              <a:t>хиперлинк</a:t>
            </a:r>
            <a:r>
              <a:rPr lang="sr-Cyrl-RS" dirty="0" smtClean="0"/>
              <a:t> = </a:t>
            </a:r>
            <a:r>
              <a:rPr lang="sr-Cyrl-RS" dirty="0" err="1" smtClean="0"/>
              <a:t>хипервеза</a:t>
            </a:r>
            <a:endParaRPr lang="sr-Cyrl-RS" dirty="0" smtClean="0"/>
          </a:p>
          <a:p>
            <a:r>
              <a:rPr lang="sr-Cyrl-RS" dirty="0" smtClean="0"/>
              <a:t>драјвер = управљачки програм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9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У видео-играма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Cyrl-RS" dirty="0" smtClean="0"/>
              <a:t>игра за једног играча</a:t>
            </a:r>
          </a:p>
          <a:p>
            <a:r>
              <a:rPr lang="sr-Cyrl-RS" dirty="0" smtClean="0"/>
              <a:t>игра за више играча</a:t>
            </a:r>
          </a:p>
          <a:p>
            <a:r>
              <a:rPr lang="sr-Cyrl-RS" dirty="0" err="1" smtClean="0"/>
              <a:t>пуцачина</a:t>
            </a:r>
            <a:endParaRPr lang="sr-Cyrl-RS" dirty="0" smtClean="0"/>
          </a:p>
          <a:p>
            <a:r>
              <a:rPr lang="sr-Cyrl-RS" dirty="0" err="1" smtClean="0"/>
              <a:t>табачина</a:t>
            </a:r>
            <a:endParaRPr lang="sr-Cyrl-RS" dirty="0" smtClean="0"/>
          </a:p>
          <a:p>
            <a:r>
              <a:rPr lang="sr-Cyrl-RS" dirty="0" smtClean="0"/>
              <a:t>игра из првог лица</a:t>
            </a:r>
          </a:p>
          <a:p>
            <a:r>
              <a:rPr lang="sr-Cyrl-RS" dirty="0" smtClean="0"/>
              <a:t>птичија перспектива</a:t>
            </a:r>
          </a:p>
          <a:p>
            <a:r>
              <a:rPr lang="sr-Cyrl-RS" dirty="0" smtClean="0"/>
              <a:t>авантура</a:t>
            </a:r>
          </a:p>
          <a:p>
            <a:r>
              <a:rPr lang="sr-Cyrl-RS" dirty="0" smtClean="0"/>
              <a:t>стратегија</a:t>
            </a:r>
          </a:p>
          <a:p>
            <a:r>
              <a:rPr lang="sr-Cyrl-RS" dirty="0" smtClean="0"/>
              <a:t>краљица</a:t>
            </a:r>
          </a:p>
          <a:p>
            <a:r>
              <a:rPr lang="sr-Cyrl-RS" dirty="0" smtClean="0"/>
              <a:t>ниво</a:t>
            </a:r>
          </a:p>
          <a:p>
            <a:r>
              <a:rPr lang="sr-Cyrl-RS" dirty="0" smtClean="0"/>
              <a:t>снимити / сачувати игру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r-Cyrl-RS" dirty="0" err="1" smtClean="0"/>
              <a:t>синглплејер</a:t>
            </a:r>
            <a:endParaRPr lang="sr-Cyrl-RS" dirty="0" smtClean="0"/>
          </a:p>
          <a:p>
            <a:r>
              <a:rPr lang="sr-Cyrl-RS" dirty="0" err="1" smtClean="0"/>
              <a:t>мултиплејер</a:t>
            </a:r>
            <a:endParaRPr lang="sr-Cyrl-RS" dirty="0" smtClean="0"/>
          </a:p>
          <a:p>
            <a:r>
              <a:rPr lang="sr-Cyrl-RS" dirty="0" err="1" smtClean="0"/>
              <a:t>гејмер</a:t>
            </a:r>
            <a:endParaRPr lang="sr-Cyrl-RS" dirty="0" smtClean="0"/>
          </a:p>
          <a:p>
            <a:r>
              <a:rPr lang="sr-Cyrl-RS" dirty="0" err="1" smtClean="0"/>
              <a:t>гејминг</a:t>
            </a:r>
            <a:endParaRPr lang="sr-Cyrl-RS" dirty="0" smtClean="0"/>
          </a:p>
          <a:p>
            <a:r>
              <a:rPr lang="sr-Cyrl-RS" dirty="0" smtClean="0"/>
              <a:t>винови</a:t>
            </a:r>
          </a:p>
          <a:p>
            <a:r>
              <a:rPr lang="sr-Cyrl-RS" dirty="0" err="1" smtClean="0"/>
              <a:t>ајтеми</a:t>
            </a:r>
            <a:endParaRPr lang="sr-Cyrl-RS" dirty="0" smtClean="0"/>
          </a:p>
          <a:p>
            <a:r>
              <a:rPr lang="sr-Cyrl-RS" dirty="0" err="1" smtClean="0"/>
              <a:t>килови</a:t>
            </a:r>
            <a:endParaRPr lang="sr-Cyrl-RS" dirty="0" smtClean="0"/>
          </a:p>
          <a:p>
            <a:r>
              <a:rPr lang="sr-Cyrl-RS" dirty="0" err="1" smtClean="0"/>
              <a:t>лејнови</a:t>
            </a:r>
            <a:endParaRPr lang="sr-Cyrl-RS" dirty="0" smtClean="0"/>
          </a:p>
          <a:p>
            <a:r>
              <a:rPr lang="sr-Cyrl-RS" dirty="0" err="1" smtClean="0"/>
              <a:t>нубови</a:t>
            </a:r>
            <a:endParaRPr lang="sr-Cyrl-RS" dirty="0" smtClean="0"/>
          </a:p>
          <a:p>
            <a:r>
              <a:rPr lang="sr-Cyrl-RS" dirty="0" err="1" smtClean="0"/>
              <a:t>гримери</a:t>
            </a:r>
            <a:endParaRPr lang="sr-Cyrl-RS" dirty="0" smtClean="0"/>
          </a:p>
          <a:p>
            <a:r>
              <a:rPr lang="sr-Cyrl-RS" dirty="0" err="1" smtClean="0"/>
              <a:t>стримснајп</a:t>
            </a:r>
            <a:endParaRPr lang="sr-Cyrl-RS" dirty="0" smtClean="0"/>
          </a:p>
          <a:p>
            <a:r>
              <a:rPr lang="sr-Cyrl-RS" dirty="0" err="1" smtClean="0"/>
              <a:t>конозола</a:t>
            </a:r>
            <a:endParaRPr lang="sr-Cyrl-RS" dirty="0" smtClean="0"/>
          </a:p>
          <a:p>
            <a:r>
              <a:rPr lang="sr-Cyrl-RS" dirty="0" err="1" smtClean="0"/>
              <a:t>крковати</a:t>
            </a:r>
            <a:endParaRPr lang="sr-Cyrl-RS" dirty="0" smtClean="0"/>
          </a:p>
          <a:p>
            <a:r>
              <a:rPr lang="sr-Cyrl-RS" dirty="0" smtClean="0"/>
              <a:t>баг</a:t>
            </a:r>
          </a:p>
          <a:p>
            <a:r>
              <a:rPr lang="sr-Cyrl-RS" dirty="0" err="1" smtClean="0"/>
              <a:t>аутосејв</a:t>
            </a:r>
            <a:r>
              <a:rPr lang="sr-Cyrl-RS" dirty="0" smtClean="0"/>
              <a:t> / </a:t>
            </a:r>
            <a:r>
              <a:rPr lang="sr-Cyrl-RS" dirty="0" err="1" smtClean="0"/>
              <a:t>квиксејв</a:t>
            </a:r>
            <a:endParaRPr lang="sr-Cyrl-R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97152"/>
            <a:ext cx="3324522" cy="1872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57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Шести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r-Cyrl-RS" dirty="0" smtClean="0"/>
              <a:t>Поделите се у тимове и нађите најкреативнији превод за следеће речи:</a:t>
            </a:r>
          </a:p>
          <a:p>
            <a:pPr algn="ctr"/>
            <a:endParaRPr lang="sr-Cyrl-RS" dirty="0" smtClean="0"/>
          </a:p>
          <a:p>
            <a:pPr marL="0" indent="0" algn="ctr">
              <a:buNone/>
            </a:pPr>
            <a:r>
              <a:rPr lang="sr-Cyrl-RS" dirty="0" smtClean="0"/>
              <a:t>•	</a:t>
            </a:r>
            <a:r>
              <a:rPr lang="sr-Cyrl-RS" dirty="0" err="1" smtClean="0"/>
              <a:t>брејнстроминг</a:t>
            </a:r>
            <a:endParaRPr lang="sr-Cyrl-RS" dirty="0" smtClean="0"/>
          </a:p>
          <a:p>
            <a:pPr marL="0" indent="0" algn="ctr">
              <a:buNone/>
            </a:pPr>
            <a:r>
              <a:rPr lang="sr-Cyrl-RS" dirty="0" smtClean="0"/>
              <a:t>•	</a:t>
            </a:r>
            <a:r>
              <a:rPr lang="sr-Cyrl-RS" dirty="0" err="1" smtClean="0"/>
              <a:t>бинџовање</a:t>
            </a:r>
            <a:endParaRPr lang="sr-Cyrl-RS" dirty="0" smtClean="0"/>
          </a:p>
          <a:p>
            <a:pPr marL="0" indent="0" algn="ctr">
              <a:buNone/>
            </a:pPr>
            <a:r>
              <a:rPr lang="sr-Cyrl-RS" dirty="0" smtClean="0"/>
              <a:t>•	</a:t>
            </a:r>
            <a:r>
              <a:rPr lang="sr-Cyrl-RS" dirty="0" err="1" smtClean="0"/>
              <a:t>селфи</a:t>
            </a:r>
            <a:endParaRPr lang="sr-Cyrl-RS" dirty="0" smtClean="0"/>
          </a:p>
          <a:p>
            <a:pPr marL="0" indent="0" algn="ctr">
              <a:buNone/>
            </a:pPr>
            <a:endParaRPr lang="sr-Cyrl-R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87" y="509354"/>
            <a:ext cx="825252" cy="762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7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Одговори?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 err="1" smtClean="0"/>
              <a:t>селфи</a:t>
            </a:r>
            <a:r>
              <a:rPr lang="sr-Cyrl-RS" dirty="0" smtClean="0"/>
              <a:t> </a:t>
            </a:r>
          </a:p>
          <a:p>
            <a:endParaRPr lang="sr-Cyrl-RS" dirty="0"/>
          </a:p>
          <a:p>
            <a:endParaRPr lang="sr-Cyrl-RS" dirty="0" smtClean="0"/>
          </a:p>
          <a:p>
            <a:r>
              <a:rPr lang="sr-Cyrl-RS" dirty="0" err="1" smtClean="0"/>
              <a:t>брејнсторминг</a:t>
            </a:r>
            <a:endParaRPr lang="sr-Cyrl-RS" dirty="0" smtClean="0"/>
          </a:p>
          <a:p>
            <a:endParaRPr lang="sr-Cyrl-RS" dirty="0"/>
          </a:p>
          <a:p>
            <a:endParaRPr lang="sr-Cyrl-RS" dirty="0" smtClean="0"/>
          </a:p>
          <a:p>
            <a:r>
              <a:rPr lang="sr-Cyrl-RS" dirty="0" err="1" smtClean="0"/>
              <a:t>бинџовање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411760" y="1484784"/>
            <a:ext cx="5904656" cy="136815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 smtClean="0">
                <a:solidFill>
                  <a:schemeClr val="tx1"/>
                </a:solidFill>
              </a:rPr>
              <a:t>себић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својко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самослика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аутослика</a:t>
            </a:r>
            <a:r>
              <a:rPr lang="sr-Cyrl-RS" dirty="0" smtClean="0">
                <a:solidFill>
                  <a:schemeClr val="tx1"/>
                </a:solidFill>
              </a:rPr>
              <a:t>, ја-слика, </a:t>
            </a:r>
            <a:r>
              <a:rPr lang="sr-Cyrl-RS" dirty="0" err="1" smtClean="0">
                <a:solidFill>
                  <a:schemeClr val="tx1"/>
                </a:solidFill>
              </a:rPr>
              <a:t>личњак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самић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самоприказ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својфот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себеблиц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самофотографија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особњак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самић</a:t>
            </a:r>
            <a:r>
              <a:rPr lang="sr-Cyrl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свиђоп</a:t>
            </a:r>
            <a:r>
              <a:rPr lang="sr-Latn-RS" dirty="0" smtClean="0">
                <a:solidFill>
                  <a:schemeClr val="tx1"/>
                </a:solidFill>
              </a:rPr>
              <a:t>e</a:t>
            </a:r>
            <a:r>
              <a:rPr lang="sr-Cyrl-RS" dirty="0" err="1" smtClean="0">
                <a:solidFill>
                  <a:schemeClr val="tx1"/>
                </a:solidFill>
              </a:rPr>
              <a:t>цач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92589" y="3218016"/>
            <a:ext cx="4957418" cy="12911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мозгоолуја, размена идеја, олуја мозгова, мождани вихор, свемозгање</a:t>
            </a:r>
            <a:r>
              <a:rPr lang="sr-Latn-RS" dirty="0" smtClean="0">
                <a:solidFill>
                  <a:schemeClr val="tx1"/>
                </a:solidFill>
              </a:rPr>
              <a:t>, </a:t>
            </a:r>
            <a:r>
              <a:rPr lang="sr-Cyrl-RS" dirty="0" err="1" smtClean="0">
                <a:solidFill>
                  <a:schemeClr val="tx1"/>
                </a:solidFill>
              </a:rPr>
              <a:t>кликерисање</a:t>
            </a:r>
            <a:r>
              <a:rPr lang="sr-Cyrl-RS" dirty="0" smtClean="0">
                <a:solidFill>
                  <a:schemeClr val="tx1"/>
                </a:solidFill>
              </a:rPr>
              <a:t>, пљусак идеја, провала идеја, </a:t>
            </a:r>
            <a:r>
              <a:rPr lang="sr-Cyrl-RS" dirty="0" err="1" smtClean="0">
                <a:solidFill>
                  <a:schemeClr val="tx1"/>
                </a:solidFill>
              </a:rPr>
              <a:t>стампедо</a:t>
            </a:r>
            <a:r>
              <a:rPr lang="sr-Cyrl-RS" dirty="0" smtClean="0">
                <a:solidFill>
                  <a:schemeClr val="tx1"/>
                </a:solidFill>
              </a:rPr>
              <a:t> идеја, </a:t>
            </a:r>
            <a:r>
              <a:rPr lang="sr-Cyrl-RS" dirty="0" err="1" smtClean="0">
                <a:solidFill>
                  <a:schemeClr val="tx1"/>
                </a:solidFill>
              </a:rPr>
              <a:t>мозгопротрес</a:t>
            </a:r>
            <a:r>
              <a:rPr lang="sr-Cyrl-RS" dirty="0" smtClean="0">
                <a:solidFill>
                  <a:schemeClr val="tx1"/>
                </a:solidFill>
              </a:rPr>
              <a:t>, рој пчелица у глави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91880" y="4869160"/>
            <a:ext cx="4957418" cy="12911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маратонско гледање</a:t>
            </a:r>
            <a:r>
              <a:rPr lang="sr-Latn-RS" dirty="0" smtClean="0">
                <a:solidFill>
                  <a:schemeClr val="tx1"/>
                </a:solidFill>
              </a:rPr>
              <a:t>, </a:t>
            </a:r>
            <a:r>
              <a:rPr lang="sr-Cyrl-RS" dirty="0" smtClean="0">
                <a:solidFill>
                  <a:schemeClr val="tx1"/>
                </a:solidFill>
              </a:rPr>
              <a:t>филмски или серијски маратон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6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Реч године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 err="1" smtClean="0"/>
              <a:t>хештег</a:t>
            </a:r>
            <a:r>
              <a:rPr lang="sr-Cyrl-RS" dirty="0" smtClean="0"/>
              <a:t>/</a:t>
            </a:r>
            <a:r>
              <a:rPr lang="sr-Cyrl-RS" dirty="0" err="1" smtClean="0"/>
              <a:t>хаштег</a:t>
            </a:r>
            <a:r>
              <a:rPr lang="sr-Cyrl-RS" dirty="0" smtClean="0"/>
              <a:t> (</a:t>
            </a:r>
            <a:r>
              <a:rPr lang="sr-Cyrl-RS" dirty="0" err="1" smtClean="0"/>
              <a:t>хаштаг</a:t>
            </a:r>
            <a:r>
              <a:rPr lang="sr-Cyrl-RS" dirty="0" smtClean="0"/>
              <a:t>/</a:t>
            </a:r>
            <a:r>
              <a:rPr lang="sr-Cyrl-RS" dirty="0" err="1" smtClean="0"/>
              <a:t>хештаг</a:t>
            </a:r>
            <a:r>
              <a:rPr lang="sr-Cyrl-RS" dirty="0" smtClean="0"/>
              <a:t>) (2012)</a:t>
            </a:r>
          </a:p>
          <a:p>
            <a:r>
              <a:rPr lang="sr-Cyrl-RS" dirty="0" err="1" smtClean="0"/>
              <a:t>селфи</a:t>
            </a:r>
            <a:r>
              <a:rPr lang="sr-Cyrl-RS" dirty="0" smtClean="0"/>
              <a:t> (2013)</a:t>
            </a:r>
          </a:p>
          <a:p>
            <a:r>
              <a:rPr lang="sr-Cyrl-RS" dirty="0" err="1" smtClean="0"/>
              <a:t>вејп</a:t>
            </a:r>
            <a:r>
              <a:rPr lang="sr-Cyrl-RS" dirty="0" smtClean="0"/>
              <a:t> (2014)</a:t>
            </a:r>
          </a:p>
          <a:p>
            <a:r>
              <a:rPr lang="sr-Cyrl-RS" dirty="0" err="1" smtClean="0"/>
              <a:t>фотобомба</a:t>
            </a:r>
            <a:r>
              <a:rPr lang="sr-Cyrl-RS" dirty="0" smtClean="0"/>
              <a:t>/</a:t>
            </a:r>
            <a:r>
              <a:rPr lang="sr-Cyrl-RS" dirty="0" err="1" smtClean="0"/>
              <a:t>фотобомбинг</a:t>
            </a:r>
            <a:r>
              <a:rPr lang="sr-Cyrl-RS" dirty="0" smtClean="0"/>
              <a:t> (2014)</a:t>
            </a:r>
          </a:p>
          <a:p>
            <a:r>
              <a:rPr lang="sr-Cyrl-RS" dirty="0" err="1" smtClean="0"/>
              <a:t>бинџовање</a:t>
            </a:r>
            <a:r>
              <a:rPr lang="sr-Cyrl-RS" dirty="0" smtClean="0"/>
              <a:t> (2015)</a:t>
            </a:r>
          </a:p>
          <a:p>
            <a:r>
              <a:rPr lang="sr-Cyrl-RS" dirty="0" err="1" smtClean="0"/>
              <a:t>постистина</a:t>
            </a:r>
            <a:r>
              <a:rPr lang="sr-Cyrl-RS" dirty="0" smtClean="0"/>
              <a:t> (2016)</a:t>
            </a:r>
          </a:p>
          <a:p>
            <a:r>
              <a:rPr lang="sr-Cyrl-RS" dirty="0" err="1" smtClean="0"/>
              <a:t>фејкњуз</a:t>
            </a:r>
            <a:r>
              <a:rPr lang="sr-Cyrl-RS" dirty="0" smtClean="0"/>
              <a:t> (2017)</a:t>
            </a:r>
          </a:p>
          <a:p>
            <a:r>
              <a:rPr lang="sr-Cyrl-RS" dirty="0" err="1" smtClean="0"/>
              <a:t>локдаун</a:t>
            </a:r>
            <a:r>
              <a:rPr lang="sr-Cyrl-RS" dirty="0" smtClean="0"/>
              <a:t> (2020)</a:t>
            </a:r>
          </a:p>
          <a:p>
            <a:r>
              <a:rPr lang="sr-Cyrl-RS" dirty="0" err="1" smtClean="0"/>
              <a:t>вакс</a:t>
            </a:r>
            <a:r>
              <a:rPr lang="sr-Cyrl-RS" dirty="0" smtClean="0"/>
              <a:t> (2021)</a:t>
            </a:r>
          </a:p>
          <a:p>
            <a:endParaRPr lang="sr-Cyrl-R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367" y="4077072"/>
            <a:ext cx="4716016" cy="2546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7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Седми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Филолошко друштво „Речи“ изабрало је за 2023. као нову реч године </a:t>
            </a:r>
            <a:r>
              <a:rPr lang="ru-RU" b="1" dirty="0" smtClean="0"/>
              <a:t>четбот</a:t>
            </a:r>
            <a:r>
              <a:rPr lang="ru-RU" dirty="0" smtClean="0"/>
              <a:t>, а 2024. </a:t>
            </a:r>
            <a:r>
              <a:rPr lang="ru-RU" b="1" dirty="0" smtClean="0"/>
              <a:t>пакетомат</a:t>
            </a:r>
            <a:r>
              <a:rPr lang="ru-RU" dirty="0" smtClean="0"/>
              <a:t>. </a:t>
            </a:r>
            <a:endParaRPr lang="sr-Latn-RS" dirty="0" smtClean="0"/>
          </a:p>
          <a:p>
            <a:endParaRPr lang="ru-RU" dirty="0" smtClean="0"/>
          </a:p>
          <a:p>
            <a:r>
              <a:rPr lang="ru-RU" dirty="0" smtClean="0"/>
              <a:t>а) Шта мислите о том избору? Да ли знате шта је </a:t>
            </a:r>
            <a:r>
              <a:rPr lang="ru-RU" b="1" dirty="0" smtClean="0"/>
              <a:t>четбот, </a:t>
            </a:r>
            <a:r>
              <a:rPr lang="ru-RU" dirty="0" smtClean="0"/>
              <a:t>а шта </a:t>
            </a:r>
            <a:r>
              <a:rPr lang="ru-RU" b="1" dirty="0" smtClean="0"/>
              <a:t>пакетомат</a:t>
            </a:r>
            <a:r>
              <a:rPr lang="ru-RU" dirty="0" smtClean="0"/>
              <a:t>?</a:t>
            </a:r>
            <a:endParaRPr lang="sr-Latn-RS" dirty="0" smtClean="0"/>
          </a:p>
          <a:p>
            <a:endParaRPr lang="ru-RU" dirty="0" smtClean="0"/>
          </a:p>
          <a:p>
            <a:r>
              <a:rPr lang="ru-RU" dirty="0" smtClean="0"/>
              <a:t>б) Шта мислите о изборима за реч године? Шта нам они могу показати?</a:t>
            </a:r>
            <a:endParaRPr lang="sr-Latn-RS" dirty="0" smtClean="0"/>
          </a:p>
          <a:p>
            <a:endParaRPr lang="ru-RU" dirty="0" smtClean="0"/>
          </a:p>
          <a:p>
            <a:r>
              <a:rPr lang="ru-RU" dirty="0" smtClean="0"/>
              <a:t>в) Која би била ваша </a:t>
            </a:r>
            <a:r>
              <a:rPr lang="ru-RU" b="1" dirty="0" smtClean="0"/>
              <a:t>нова реч </a:t>
            </a:r>
            <a:r>
              <a:rPr lang="ru-RU" dirty="0" smtClean="0"/>
              <a:t>2024. године?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87" y="509354"/>
            <a:ext cx="825252" cy="7627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5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Осми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r-Cyrl-RS" sz="3200" dirty="0" err="1" smtClean="0"/>
              <a:t>спојлер</a:t>
            </a:r>
            <a:r>
              <a:rPr lang="sr-Cyrl-RS" sz="3200" dirty="0" smtClean="0"/>
              <a:t>, </a:t>
            </a:r>
          </a:p>
          <a:p>
            <a:r>
              <a:rPr lang="sr-Cyrl-RS" sz="3200" dirty="0" err="1" smtClean="0"/>
              <a:t>гасирати</a:t>
            </a:r>
            <a:r>
              <a:rPr lang="sr-Cyrl-RS" sz="3200" dirty="0" smtClean="0"/>
              <a:t>, </a:t>
            </a:r>
          </a:p>
          <a:p>
            <a:r>
              <a:rPr lang="sr-Cyrl-RS" sz="3200" dirty="0" err="1" smtClean="0"/>
              <a:t>бодишејминг</a:t>
            </a:r>
            <a:r>
              <a:rPr lang="sr-Cyrl-RS" sz="3200" dirty="0" smtClean="0"/>
              <a:t>, </a:t>
            </a:r>
          </a:p>
          <a:p>
            <a:r>
              <a:rPr lang="sr-Cyrl-RS" sz="3200" dirty="0" err="1" smtClean="0"/>
              <a:t>дедоларизација</a:t>
            </a:r>
            <a:r>
              <a:rPr lang="sr-Cyrl-RS" sz="3200" dirty="0" smtClean="0"/>
              <a:t>, </a:t>
            </a:r>
          </a:p>
          <a:p>
            <a:r>
              <a:rPr lang="sr-Cyrl-RS" sz="3200" dirty="0" err="1" smtClean="0"/>
              <a:t>флекс</a:t>
            </a:r>
            <a:r>
              <a:rPr lang="sr-Cyrl-RS" sz="3200" dirty="0" smtClean="0"/>
              <a:t>, </a:t>
            </a:r>
          </a:p>
          <a:p>
            <a:r>
              <a:rPr lang="sr-Cyrl-RS" sz="3200" dirty="0" err="1" smtClean="0"/>
              <a:t>гаслајтинг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синовати, </a:t>
            </a:r>
          </a:p>
          <a:p>
            <a:r>
              <a:rPr lang="ru-RU" dirty="0" smtClean="0"/>
              <a:t>инфлуенсер, </a:t>
            </a:r>
          </a:p>
          <a:p>
            <a:r>
              <a:rPr lang="ru-RU" dirty="0" smtClean="0"/>
              <a:t>кринџ, </a:t>
            </a:r>
          </a:p>
          <a:p>
            <a:r>
              <a:rPr lang="ru-RU" dirty="0" smtClean="0"/>
              <a:t>скриншот, </a:t>
            </a:r>
          </a:p>
          <a:p>
            <a:r>
              <a:rPr lang="ru-RU" dirty="0" smtClean="0"/>
              <a:t>смортикус, </a:t>
            </a:r>
          </a:p>
          <a:p>
            <a:r>
              <a:rPr lang="ru-RU" dirty="0" smtClean="0"/>
              <a:t>тротинетиста, </a:t>
            </a:r>
          </a:p>
          <a:p>
            <a:r>
              <a:rPr lang="ru-RU" dirty="0" smtClean="0"/>
              <a:t>гејмификација.</a:t>
            </a:r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87" y="509354"/>
            <a:ext cx="825252" cy="76273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059832" y="5373216"/>
            <a:ext cx="3528392" cy="115212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Шта мислите о другим предлозима?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2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Девети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/>
              <a:t>„Мала библиотека” </a:t>
            </a:r>
            <a:r>
              <a:rPr lang="ru-RU" dirty="0" smtClean="0"/>
              <a:t>из Лондона покренула је конкурс за избор нај</a:t>
            </a:r>
            <a:r>
              <a:rPr lang="ru-RU" b="1" dirty="0" smtClean="0"/>
              <a:t>лепше нове српске </a:t>
            </a:r>
            <a:r>
              <a:rPr lang="ru-RU" dirty="0" smtClean="0"/>
              <a:t>речи која би могла да буде замена за неку </a:t>
            </a:r>
            <a:r>
              <a:rPr lang="ru-RU" b="1" dirty="0" smtClean="0"/>
              <a:t>неоправдано присутну туђицу</a:t>
            </a:r>
            <a:r>
              <a:rPr lang="ru-RU" dirty="0" smtClean="0"/>
              <a:t>. </a:t>
            </a:r>
          </a:p>
          <a:p>
            <a:endParaRPr lang="ru-RU" dirty="0" smtClean="0"/>
          </a:p>
          <a:p>
            <a:pPr algn="ctr"/>
            <a:r>
              <a:rPr lang="sr-Cyrl-RS" dirty="0" smtClean="0"/>
              <a:t>„</a:t>
            </a:r>
            <a:r>
              <a:rPr lang="sr-Cyrl-RS" dirty="0" err="1" smtClean="0"/>
              <a:t>засцење</a:t>
            </a:r>
            <a:r>
              <a:rPr lang="sr-Cyrl-RS" dirty="0" smtClean="0"/>
              <a:t>” уместо „</a:t>
            </a:r>
            <a:r>
              <a:rPr lang="sr-Cyrl-RS" dirty="0" err="1" smtClean="0"/>
              <a:t>бекстејџ</a:t>
            </a:r>
            <a:r>
              <a:rPr lang="sr-Cyrl-RS" dirty="0" smtClean="0"/>
              <a:t>“</a:t>
            </a:r>
          </a:p>
          <a:p>
            <a:pPr algn="ctr"/>
            <a:r>
              <a:rPr lang="sr-Cyrl-RS" dirty="0" smtClean="0"/>
              <a:t>„</a:t>
            </a:r>
            <a:r>
              <a:rPr lang="sr-Cyrl-RS" dirty="0" err="1" smtClean="0"/>
              <a:t>прохујак</a:t>
            </a:r>
            <a:r>
              <a:rPr lang="sr-Cyrl-RS" dirty="0" smtClean="0"/>
              <a:t>“ уместо „</a:t>
            </a:r>
            <a:r>
              <a:rPr lang="sr-Cyrl-RS" dirty="0" err="1" smtClean="0"/>
              <a:t>флешбек</a:t>
            </a:r>
            <a:r>
              <a:rPr lang="sr-Cyrl-RS" dirty="0" smtClean="0"/>
              <a:t>“</a:t>
            </a:r>
          </a:p>
          <a:p>
            <a:pPr algn="ctr"/>
            <a:r>
              <a:rPr lang="sr-Cyrl-RS" dirty="0" smtClean="0"/>
              <a:t>„смућко“ уместо</a:t>
            </a:r>
          </a:p>
          <a:p>
            <a:pPr algn="ctr"/>
            <a:r>
              <a:rPr lang="sr-Cyrl-RS" dirty="0" smtClean="0"/>
              <a:t>„</a:t>
            </a:r>
            <a:r>
              <a:rPr lang="sr-Cyrl-RS" dirty="0" err="1" smtClean="0"/>
              <a:t>сусрамље</a:t>
            </a:r>
            <a:r>
              <a:rPr lang="sr-Cyrl-RS" dirty="0" smtClean="0"/>
              <a:t>“ уместо </a:t>
            </a:r>
          </a:p>
          <a:p>
            <a:pPr algn="ctr"/>
            <a:r>
              <a:rPr lang="sr-Cyrl-RS" dirty="0" smtClean="0"/>
              <a:t>„</a:t>
            </a:r>
            <a:r>
              <a:rPr lang="sr-Cyrl-RS" dirty="0" err="1" smtClean="0"/>
              <a:t>свиђ</a:t>
            </a:r>
            <a:r>
              <a:rPr lang="sr-Cyrl-RS" dirty="0" smtClean="0"/>
              <a:t>“ уместо</a:t>
            </a:r>
          </a:p>
          <a:p>
            <a:pPr algn="ctr"/>
            <a:r>
              <a:rPr lang="sr-Cyrl-RS" dirty="0" smtClean="0"/>
              <a:t>„</a:t>
            </a:r>
            <a:r>
              <a:rPr lang="sr-Cyrl-RS" dirty="0" err="1" smtClean="0"/>
              <a:t>прикачица</a:t>
            </a:r>
            <a:r>
              <a:rPr lang="sr-Cyrl-RS" dirty="0" smtClean="0"/>
              <a:t>“ уместо </a:t>
            </a:r>
          </a:p>
          <a:p>
            <a:pPr algn="ctr"/>
            <a:r>
              <a:rPr lang="sr-Cyrl-RS" dirty="0" smtClean="0"/>
              <a:t>„</a:t>
            </a:r>
            <a:r>
              <a:rPr lang="sr-Cyrl-RS" smtClean="0"/>
              <a:t>нежељак“ </a:t>
            </a:r>
            <a:r>
              <a:rPr lang="sr-Cyrl-RS" dirty="0" smtClean="0"/>
              <a:t>уместо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87" y="509354"/>
            <a:ext cx="825252" cy="76273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84168" y="3861048"/>
            <a:ext cx="1872208" cy="2160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смути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52061" y="4149080"/>
            <a:ext cx="1736421" cy="267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 smtClean="0">
                <a:solidFill>
                  <a:schemeClr val="tx1"/>
                </a:solidFill>
              </a:rPr>
              <a:t>кринџ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152060" y="4509120"/>
            <a:ext cx="1736421" cy="267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 smtClean="0">
                <a:solidFill>
                  <a:schemeClr val="tx1"/>
                </a:solidFill>
              </a:rPr>
              <a:t>лајк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66957" y="4941168"/>
            <a:ext cx="1736421" cy="267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 smtClean="0">
                <a:solidFill>
                  <a:schemeClr val="tx1"/>
                </a:solidFill>
              </a:rPr>
              <a:t>атачмент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66956" y="5321700"/>
            <a:ext cx="1736421" cy="2672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 smtClean="0">
                <a:solidFill>
                  <a:schemeClr val="tx1"/>
                </a:solidFill>
              </a:rPr>
              <a:t>спам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3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Десети задатак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Победила је 2023. реч </a:t>
            </a:r>
            <a:r>
              <a:rPr lang="ru-RU" b="1" dirty="0" smtClean="0"/>
              <a:t>духоклонуће</a:t>
            </a:r>
            <a:r>
              <a:rPr lang="ru-RU" dirty="0" smtClean="0"/>
              <a:t>, која би могла да замени туђицу </a:t>
            </a:r>
            <a:r>
              <a:rPr lang="ru-RU" b="1" dirty="0" smtClean="0"/>
              <a:t>депресија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Поделите ученке у две групе у огранизујте дебату: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587" y="509354"/>
            <a:ext cx="825252" cy="76273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233840" y="4365606"/>
            <a:ext cx="2664296" cy="158417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Прва група је „ЗА“ </a:t>
            </a:r>
            <a:r>
              <a:rPr lang="sr-Cyrl-RS" i="1" dirty="0" err="1" smtClean="0">
                <a:solidFill>
                  <a:schemeClr val="tx1"/>
                </a:solidFill>
              </a:rPr>
              <a:t>духоклонуће</a:t>
            </a:r>
            <a:r>
              <a:rPr lang="sr-Cyrl-R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038335" y="4365104"/>
            <a:ext cx="2664296" cy="158417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>
                <a:solidFill>
                  <a:schemeClr val="tx1"/>
                </a:solidFill>
              </a:rPr>
              <a:t>Друга група је „ПРОТИВ“ </a:t>
            </a:r>
            <a:r>
              <a:rPr lang="sr-Cyrl-RS" i="1" dirty="0" err="1" smtClean="0">
                <a:solidFill>
                  <a:schemeClr val="tx1"/>
                </a:solidFill>
              </a:rPr>
              <a:t>духоклонућа</a:t>
            </a:r>
            <a:r>
              <a:rPr lang="sr-Cyrl-R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3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Хвала на учешћу!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44824"/>
            <a:ext cx="4525963" cy="4525963"/>
          </a:xfrm>
        </p:spPr>
      </p:pic>
      <p:sp>
        <p:nvSpPr>
          <p:cNvPr id="5" name="Rounded Rectangle 4"/>
          <p:cNvSpPr/>
          <p:nvPr/>
        </p:nvSpPr>
        <p:spPr>
          <a:xfrm>
            <a:off x="2555776" y="2178482"/>
            <a:ext cx="2016224" cy="8184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sz="1400" dirty="0" smtClean="0">
              <a:solidFill>
                <a:schemeClr val="tx1"/>
              </a:solidFill>
            </a:endParaRPr>
          </a:p>
          <a:p>
            <a:pPr algn="ctr"/>
            <a:r>
              <a:rPr lang="sr-Cyrl-RS" sz="1400" b="1" dirty="0" smtClean="0">
                <a:solidFill>
                  <a:schemeClr val="tx1"/>
                </a:solidFill>
              </a:rPr>
              <a:t>Како заинтересовати ученика за нове речи у српском језику?</a:t>
            </a:r>
          </a:p>
          <a:p>
            <a:pPr algn="ctr"/>
            <a:endParaRPr lang="sr-Cyrl-RS" dirty="0" smtClean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572000" y="2060848"/>
            <a:ext cx="2160240" cy="122413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tx1"/>
                </a:solidFill>
              </a:rPr>
              <a:t>Реализовао:</a:t>
            </a:r>
          </a:p>
          <a:p>
            <a:pPr algn="ctr"/>
            <a:r>
              <a:rPr lang="sr-Cyrl-RS" b="1" dirty="0">
                <a:solidFill>
                  <a:schemeClr val="tx1"/>
                </a:solidFill>
              </a:rPr>
              <a:t>д</a:t>
            </a:r>
            <a:r>
              <a:rPr lang="sr-Cyrl-RS" b="1" dirty="0" smtClean="0">
                <a:solidFill>
                  <a:schemeClr val="tx1"/>
                </a:solidFill>
              </a:rPr>
              <a:t>р Слободан </a:t>
            </a:r>
            <a:r>
              <a:rPr lang="sr-Cyrl-RS" b="1" dirty="0" err="1" smtClean="0">
                <a:solidFill>
                  <a:schemeClr val="tx1"/>
                </a:solidFill>
              </a:rPr>
              <a:t>Новокмет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20272" y="4149080"/>
            <a:ext cx="1944216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733256"/>
            <a:ext cx="2121992" cy="6024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16631"/>
            <a:ext cx="534296" cy="61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1047</Words>
  <Application>Microsoft Office PowerPoint</Application>
  <PresentationFormat>On-screen Show (4:3)</PresentationFormat>
  <Paragraphs>267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Радионица под називом „Нове речи у медијима” одржана 26. марта 2024. за заинтересоване ученике из Косовске Митровице на Филозофском факултету у Косовској Митровици</vt:lpstr>
      <vt:lpstr>Шта је нова реч?</vt:lpstr>
      <vt:lpstr>PowerPoint Presentation</vt:lpstr>
      <vt:lpstr>Нови појмови и процеси</vt:lpstr>
      <vt:lpstr>Старе речи могу именовати нове појмове</vt:lpstr>
      <vt:lpstr>Први задатак</vt:lpstr>
      <vt:lpstr>Други задатак</vt:lpstr>
      <vt:lpstr>Нове позајмљенице из енглеског језика</vt:lpstr>
      <vt:lpstr>Трећи задатак</vt:lpstr>
      <vt:lpstr>Корпуси</vt:lpstr>
      <vt:lpstr>Четврти задатак</vt:lpstr>
      <vt:lpstr>Бленде или сливенице, настале сажимањем и спајањем речи</vt:lpstr>
      <vt:lpstr>Четврти задатак</vt:lpstr>
      <vt:lpstr>Творба речи</vt:lpstr>
      <vt:lpstr>Пети задатак</vt:lpstr>
      <vt:lpstr>Неке позајмљене нове речи могу се „превести”</vt:lpstr>
      <vt:lpstr>У видео-играма</vt:lpstr>
      <vt:lpstr>Шести задатак</vt:lpstr>
      <vt:lpstr>Одговори?</vt:lpstr>
      <vt:lpstr>Реч године</vt:lpstr>
      <vt:lpstr>Седми задатак</vt:lpstr>
      <vt:lpstr>Осми задатак</vt:lpstr>
      <vt:lpstr>Девети задатак</vt:lpstr>
      <vt:lpstr>Десети задатак</vt:lpstr>
      <vt:lpstr>Хвала на учешћу!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Slobodan Novokmet</dc:creator>
  <cp:lastModifiedBy>Slobodan Novokmet</cp:lastModifiedBy>
  <cp:revision>35</cp:revision>
  <dcterms:created xsi:type="dcterms:W3CDTF">2024-03-23T12:38:09Z</dcterms:created>
  <dcterms:modified xsi:type="dcterms:W3CDTF">2025-01-21T10:20:31Z</dcterms:modified>
</cp:coreProperties>
</file>