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8288000" cy="10287000"/>
  <p:notesSz cx="6858000" cy="9144000"/>
  <p:embeddedFontLst>
    <p:embeddedFont>
      <p:font typeface="Carelia" panose="020B0604020202020204" charset="0"/>
      <p:regular r:id="rId41"/>
    </p:embeddedFont>
    <p:embeddedFont>
      <p:font typeface="Handy Casual" panose="020B0604020202020204" charset="0"/>
      <p:regular r:id="rId42"/>
    </p:embeddedFont>
    <p:embeddedFont>
      <p:font typeface="Open Sans" panose="020B0606030504020204" pitchFamily="34" charset="0"/>
      <p:regular r:id="rId43"/>
    </p:embeddedFont>
    <p:embeddedFont>
      <p:font typeface="Open Sans Bold" panose="020B0806030504020204" charset="0"/>
      <p:regular r:id="rId44"/>
    </p:embeddedFont>
    <p:embeddedFont>
      <p:font typeface="Open Sans Bold Italics" panose="020B0604020202020204" charset="0"/>
      <p:regular r:id="rId45"/>
    </p:embeddedFont>
    <p:embeddedFont>
      <p:font typeface="Open Sans Italics" panose="020B0604020202020204" charset="0"/>
      <p:regular r:id="rId46"/>
    </p:embeddedFont>
    <p:embeddedFont>
      <p:font typeface="Open Sauce Bold" panose="020B0604020202020204" charset="0"/>
      <p:regular r:id="rId47"/>
    </p:embeddedFont>
    <p:embeddedFont>
      <p:font typeface="Pluma Bold" panose="020B0604020202020204" charset="0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58" autoAdjust="0"/>
    <p:restoredTop sz="95118" autoAdjust="0"/>
  </p:normalViewPr>
  <p:slideViewPr>
    <p:cSldViewPr>
      <p:cViewPr varScale="1">
        <p:scale>
          <a:sx n="54" d="100"/>
          <a:sy n="54" d="100"/>
        </p:scale>
        <p:origin x="2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3BFCD-9F8B-41CE-9B51-F17FC8402ED3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9BD2D-EC1F-4712-86E3-9E0FC1642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496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9BD2D-EC1F-4712-86E3-9E0FC1642454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39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12.png"/><Relationship Id="rId4" Type="http://schemas.openxmlformats.org/officeDocument/2006/relationships/image" Target="../media/image8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0.svg"/><Relationship Id="rId17" Type="http://schemas.openxmlformats.org/officeDocument/2006/relationships/slide" Target="slide4.xml"/><Relationship Id="rId2" Type="http://schemas.openxmlformats.org/officeDocument/2006/relationships/image" Target="../media/image1.jpe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5" Type="http://schemas.openxmlformats.org/officeDocument/2006/relationships/image" Target="../media/image23.png"/><Relationship Id="rId10" Type="http://schemas.openxmlformats.org/officeDocument/2006/relationships/image" Target="../media/image6.svg"/><Relationship Id="rId4" Type="http://schemas.openxmlformats.org/officeDocument/2006/relationships/image" Target="../media/image14.svg"/><Relationship Id="rId9" Type="http://schemas.openxmlformats.org/officeDocument/2006/relationships/image" Target="../media/image5.png"/><Relationship Id="rId1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7.png"/><Relationship Id="rId7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6.sv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8.svg"/><Relationship Id="rId9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openxmlformats.org/officeDocument/2006/relationships/image" Target="../media/image42.svg"/><Relationship Id="rId5" Type="http://schemas.openxmlformats.org/officeDocument/2006/relationships/image" Target="../media/image36.sv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7.jpeg"/><Relationship Id="rId7" Type="http://schemas.openxmlformats.org/officeDocument/2006/relationships/image" Target="../media/image49.png"/><Relationship Id="rId12" Type="http://schemas.openxmlformats.org/officeDocument/2006/relationships/image" Target="../media/image52.sv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svg"/><Relationship Id="rId11" Type="http://schemas.openxmlformats.org/officeDocument/2006/relationships/image" Target="../media/image51.png"/><Relationship Id="rId5" Type="http://schemas.openxmlformats.org/officeDocument/2006/relationships/image" Target="../media/image43.png"/><Relationship Id="rId10" Type="http://schemas.openxmlformats.org/officeDocument/2006/relationships/image" Target="../media/image38.svg"/><Relationship Id="rId4" Type="http://schemas.openxmlformats.org/officeDocument/2006/relationships/image" Target="../media/image48.jpeg"/><Relationship Id="rId9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43.png"/><Relationship Id="rId7" Type="http://schemas.openxmlformats.org/officeDocument/2006/relationships/image" Target="../media/image37.png"/><Relationship Id="rId12" Type="http://schemas.openxmlformats.org/officeDocument/2006/relationships/image" Target="../media/image58.sv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11" Type="http://schemas.openxmlformats.org/officeDocument/2006/relationships/image" Target="../media/image57.png"/><Relationship Id="rId5" Type="http://schemas.openxmlformats.org/officeDocument/2006/relationships/image" Target="../media/image49.png"/><Relationship Id="rId10" Type="http://schemas.openxmlformats.org/officeDocument/2006/relationships/image" Target="../media/image52.svg"/><Relationship Id="rId4" Type="http://schemas.openxmlformats.org/officeDocument/2006/relationships/image" Target="../media/image44.svg"/><Relationship Id="rId9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7" Type="http://schemas.openxmlformats.org/officeDocument/2006/relationships/image" Target="../media/image6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sv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7" Type="http://schemas.openxmlformats.org/officeDocument/2006/relationships/image" Target="../media/image28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72.svg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sv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7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75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sv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sp>
        <p:nvSpPr>
          <p:cNvPr id="3" name="Freeform 3"/>
          <p:cNvSpPr/>
          <p:nvPr/>
        </p:nvSpPr>
        <p:spPr>
          <a:xfrm rot="900000">
            <a:off x="449162" y="5969207"/>
            <a:ext cx="5580058" cy="4205486"/>
          </a:xfrm>
          <a:custGeom>
            <a:avLst/>
            <a:gdLst/>
            <a:ahLst/>
            <a:cxnLst/>
            <a:rect l="l" t="t" r="r" b="b"/>
            <a:pathLst>
              <a:path w="5580058" h="4205486">
                <a:moveTo>
                  <a:pt x="0" y="0"/>
                </a:moveTo>
                <a:lnTo>
                  <a:pt x="5580058" y="0"/>
                </a:lnTo>
                <a:lnTo>
                  <a:pt x="5580058" y="4205486"/>
                </a:lnTo>
                <a:lnTo>
                  <a:pt x="0" y="420548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4000"/>
            </a:blip>
            <a:stretch>
              <a:fillRect l="-1976" r="-197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3540" y="3505367"/>
            <a:ext cx="13800919" cy="31619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18"/>
              </a:lnSpc>
            </a:pPr>
            <a:r>
              <a:rPr lang="en-US" sz="6013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Мењање и оснаживање ставова о важности правописа код ученика средње стручне школе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404507" y="9201150"/>
            <a:ext cx="3717907" cy="449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</a:pPr>
            <a:r>
              <a:rPr lang="en-US" sz="2595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мср Мaрија Исаиловић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74402" y="395294"/>
            <a:ext cx="1133919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66. Републички зимски семинар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470280" y="766779"/>
            <a:ext cx="14876150" cy="9307160"/>
            <a:chOff x="0" y="0"/>
            <a:chExt cx="3917998" cy="32256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17998" cy="3225666"/>
            </a:xfrm>
            <a:custGeom>
              <a:avLst/>
              <a:gdLst/>
              <a:ahLst/>
              <a:cxnLst/>
              <a:rect l="l" t="t" r="r" b="b"/>
              <a:pathLst>
                <a:path w="3917998" h="3225666">
                  <a:moveTo>
                    <a:pt x="0" y="0"/>
                  </a:moveTo>
                  <a:lnTo>
                    <a:pt x="3917998" y="0"/>
                  </a:lnTo>
                  <a:lnTo>
                    <a:pt x="3917998" y="3225666"/>
                  </a:lnTo>
                  <a:lnTo>
                    <a:pt x="0" y="3225666"/>
                  </a:ln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3917998" cy="32732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0"/>
                </a:lnSpc>
              </a:pPr>
              <a:endParaRPr/>
            </a:p>
            <a:p>
              <a:pPr algn="ctr">
                <a:lnSpc>
                  <a:spcPts val="3210"/>
                </a:lnSpc>
              </a:pPr>
              <a:endParaRPr/>
            </a:p>
            <a:p>
              <a:pPr algn="ctr">
                <a:lnSpc>
                  <a:spcPts val="321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>
            <a:off x="15434580" y="8087595"/>
            <a:ext cx="2853420" cy="2075215"/>
          </a:xfrm>
          <a:custGeom>
            <a:avLst/>
            <a:gdLst/>
            <a:ahLst/>
            <a:cxnLst/>
            <a:rect l="l" t="t" r="r" b="b"/>
            <a:pathLst>
              <a:path w="2853420" h="2075215">
                <a:moveTo>
                  <a:pt x="2853420" y="0"/>
                </a:moveTo>
                <a:lnTo>
                  <a:pt x="0" y="0"/>
                </a:lnTo>
                <a:lnTo>
                  <a:pt x="0" y="2075215"/>
                </a:lnTo>
                <a:lnTo>
                  <a:pt x="2853420" y="2075215"/>
                </a:lnTo>
                <a:lnTo>
                  <a:pt x="285342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379267" y="1551332"/>
            <a:ext cx="5394683" cy="119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764"/>
              </a:lnSpc>
              <a:spcBef>
                <a:spcPct val="0"/>
              </a:spcBef>
            </a:pPr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1768545" y="1932340"/>
            <a:ext cx="15445085" cy="7587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36"/>
              </a:lnSpc>
            </a:pP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    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Aнкета</a:t>
            </a:r>
            <a:endParaRPr lang="en-US" sz="4402" b="1" dirty="0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950553" lvl="1" indent="-475277" algn="l">
              <a:lnSpc>
                <a:spcPts val="6736"/>
              </a:lnSpc>
              <a:buFont typeface="Arial"/>
              <a:buChar char="•"/>
            </a:pP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Ученички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ставови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о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важности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правописа</a:t>
            </a:r>
            <a:endParaRPr lang="en-US" sz="4402" dirty="0">
              <a:solidFill>
                <a:srgbClr val="01070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6736"/>
              </a:lnSpc>
            </a:pP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     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Мотивационо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писмо</a:t>
            </a:r>
            <a:endParaRPr lang="en-US" sz="4402" b="1" dirty="0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950553" lvl="1" indent="-475277" algn="l">
              <a:lnSpc>
                <a:spcPts val="6736"/>
              </a:lnSpc>
              <a:buFont typeface="Arial"/>
              <a:buChar char="•"/>
            </a:pP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Ниво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ученичког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знања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о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правопису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кроз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мотивационо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писмо</a:t>
            </a:r>
            <a:endParaRPr lang="en-US" sz="4402" dirty="0">
              <a:solidFill>
                <a:srgbClr val="01070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50553" lvl="1" indent="-475277" algn="l">
              <a:lnSpc>
                <a:spcPts val="6736"/>
              </a:lnSpc>
              <a:buFont typeface="Arial"/>
              <a:buChar char="•"/>
            </a:pP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Мењање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оснаживање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ученичких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ставова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о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значају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правописа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кроз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мотивационо</a:t>
            </a: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4402" dirty="0" err="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писмо</a:t>
            </a:r>
            <a:endParaRPr lang="en-US" sz="4402" dirty="0">
              <a:solidFill>
                <a:srgbClr val="01070A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6736"/>
              </a:lnSpc>
            </a:pPr>
            <a:r>
              <a:rPr lang="en-US" sz="4402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      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Подстицање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дискусије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код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ученика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о </a:t>
            </a:r>
          </a:p>
          <a:p>
            <a:pPr algn="l">
              <a:lnSpc>
                <a:spcPts val="6736"/>
              </a:lnSpc>
            </a:pP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  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важности</a:t>
            </a:r>
            <a:r>
              <a:rPr lang="en-US" sz="4402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402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правописа</a:t>
            </a:r>
            <a:endParaRPr lang="en-US" sz="4402" b="1" dirty="0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23175" y="141605"/>
            <a:ext cx="3041650" cy="18103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 lang="sr-Cyrl-RS" sz="5199" b="1" dirty="0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Садржај</a:t>
            </a:r>
            <a:r>
              <a:rPr lang="en-US" sz="5199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</p:txBody>
      </p:sp>
      <p:sp>
        <p:nvSpPr>
          <p:cNvPr id="10" name="Freeform 10"/>
          <p:cNvSpPr/>
          <p:nvPr/>
        </p:nvSpPr>
        <p:spPr>
          <a:xfrm>
            <a:off x="16644695" y="6985350"/>
            <a:ext cx="1137871" cy="1568493"/>
          </a:xfrm>
          <a:custGeom>
            <a:avLst/>
            <a:gdLst/>
            <a:ahLst/>
            <a:cxnLst/>
            <a:rect l="l" t="t" r="r" b="b"/>
            <a:pathLst>
              <a:path w="1137871" h="1568493">
                <a:moveTo>
                  <a:pt x="0" y="0"/>
                </a:moveTo>
                <a:lnTo>
                  <a:pt x="1137870" y="0"/>
                </a:lnTo>
                <a:lnTo>
                  <a:pt x="1137870" y="1568493"/>
                </a:lnTo>
                <a:lnTo>
                  <a:pt x="0" y="15684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566363" y="204014"/>
            <a:ext cx="3667332" cy="946839"/>
          </a:xfrm>
          <a:custGeom>
            <a:avLst/>
            <a:gdLst/>
            <a:ahLst/>
            <a:cxnLst/>
            <a:rect l="l" t="t" r="r" b="b"/>
            <a:pathLst>
              <a:path w="3667332" h="946839">
                <a:moveTo>
                  <a:pt x="0" y="0"/>
                </a:moveTo>
                <a:lnTo>
                  <a:pt x="3667332" y="0"/>
                </a:lnTo>
                <a:lnTo>
                  <a:pt x="3667332" y="946838"/>
                </a:lnTo>
                <a:lnTo>
                  <a:pt x="0" y="9468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895256" y="9129076"/>
            <a:ext cx="1583598" cy="941402"/>
          </a:xfrm>
          <a:custGeom>
            <a:avLst/>
            <a:gdLst/>
            <a:ahLst/>
            <a:cxnLst/>
            <a:rect l="l" t="t" r="r" b="b"/>
            <a:pathLst>
              <a:path w="1583598" h="941402">
                <a:moveTo>
                  <a:pt x="0" y="0"/>
                </a:moveTo>
                <a:lnTo>
                  <a:pt x="1583598" y="0"/>
                </a:lnTo>
                <a:lnTo>
                  <a:pt x="1583598" y="941402"/>
                </a:lnTo>
                <a:lnTo>
                  <a:pt x="0" y="9414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525718" y="8416537"/>
            <a:ext cx="627474" cy="864940"/>
          </a:xfrm>
          <a:custGeom>
            <a:avLst/>
            <a:gdLst/>
            <a:ahLst/>
            <a:cxnLst/>
            <a:rect l="l" t="t" r="r" b="b"/>
            <a:pathLst>
              <a:path w="627474" h="864940">
                <a:moveTo>
                  <a:pt x="0" y="0"/>
                </a:moveTo>
                <a:lnTo>
                  <a:pt x="627474" y="0"/>
                </a:lnTo>
                <a:lnTo>
                  <a:pt x="627474" y="864939"/>
                </a:lnTo>
                <a:lnTo>
                  <a:pt x="0" y="8649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982738" y="6067793"/>
            <a:ext cx="2751846" cy="4002685"/>
          </a:xfrm>
          <a:custGeom>
            <a:avLst/>
            <a:gdLst/>
            <a:ahLst/>
            <a:cxnLst/>
            <a:rect l="l" t="t" r="r" b="b"/>
            <a:pathLst>
              <a:path w="2751846" h="4002685">
                <a:moveTo>
                  <a:pt x="0" y="0"/>
                </a:moveTo>
                <a:lnTo>
                  <a:pt x="2751847" y="0"/>
                </a:lnTo>
                <a:lnTo>
                  <a:pt x="2751847" y="4002685"/>
                </a:lnTo>
                <a:lnTo>
                  <a:pt x="0" y="400268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492355" y="6067793"/>
            <a:ext cx="4074008" cy="4074008"/>
          </a:xfrm>
          <a:custGeom>
            <a:avLst/>
            <a:gdLst/>
            <a:ahLst/>
            <a:cxnLst/>
            <a:rect l="l" t="t" r="r" b="b"/>
            <a:pathLst>
              <a:path w="4074008" h="4074008">
                <a:moveTo>
                  <a:pt x="0" y="0"/>
                </a:moveTo>
                <a:lnTo>
                  <a:pt x="4074008" y="0"/>
                </a:lnTo>
                <a:lnTo>
                  <a:pt x="4074008" y="4074008"/>
                </a:lnTo>
                <a:lnTo>
                  <a:pt x="0" y="407400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30158" y="1354631"/>
            <a:ext cx="17723034" cy="4442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026"/>
              </a:lnSpc>
            </a:pPr>
            <a:r>
              <a:rPr lang="en-US" sz="359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     Језичка писменост</a:t>
            </a:r>
            <a:r>
              <a:rPr lang="en-US" sz="359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представља базу на којој се формира правописна компетенција ученика (Тривић, Стевановић, 2012: 162) а то је учење матерњег језика, српског језика, и </a:t>
            </a:r>
            <a:r>
              <a:rPr lang="en-US" sz="3590" u="sng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усвајање језичких и правописних норми и стандарда</a:t>
            </a:r>
            <a:r>
              <a:rPr lang="en-US" sz="359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које ученици треба теоријски да </a:t>
            </a:r>
            <a:r>
              <a:rPr lang="en-US" sz="359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усвоје</a:t>
            </a:r>
            <a:r>
              <a:rPr lang="en-US" sz="359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којим треба да </a:t>
            </a:r>
            <a:r>
              <a:rPr lang="en-US" sz="359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овладају</a:t>
            </a:r>
            <a:r>
              <a:rPr lang="en-US" sz="359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да се оспособе да </a:t>
            </a:r>
            <a:r>
              <a:rPr lang="en-US" sz="359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примене</a:t>
            </a:r>
            <a:r>
              <a:rPr lang="en-US" sz="359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стечена знања и правила не само на настави српског језика и књижевности, већ и на другим наставним предметима, као и у свакодневној комуникацији и друштву. </a:t>
            </a:r>
          </a:p>
        </p:txBody>
      </p:sp>
      <p:sp>
        <p:nvSpPr>
          <p:cNvPr id="9" name="Freeform 9"/>
          <p:cNvSpPr/>
          <p:nvPr/>
        </p:nvSpPr>
        <p:spPr>
          <a:xfrm>
            <a:off x="17047656" y="9281476"/>
            <a:ext cx="1583598" cy="941402"/>
          </a:xfrm>
          <a:custGeom>
            <a:avLst/>
            <a:gdLst/>
            <a:ahLst/>
            <a:cxnLst/>
            <a:rect l="l" t="t" r="r" b="b"/>
            <a:pathLst>
              <a:path w="1583598" h="941402">
                <a:moveTo>
                  <a:pt x="0" y="0"/>
                </a:moveTo>
                <a:lnTo>
                  <a:pt x="1583598" y="0"/>
                </a:lnTo>
                <a:lnTo>
                  <a:pt x="1583598" y="941402"/>
                </a:lnTo>
                <a:lnTo>
                  <a:pt x="0" y="94140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749462" y="-85725"/>
            <a:ext cx="7832231" cy="811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732"/>
              </a:lnSpc>
              <a:spcBef>
                <a:spcPct val="0"/>
              </a:spcBef>
            </a:pPr>
            <a:r>
              <a:rPr lang="en-US" sz="4808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Поглед    уназад</a:t>
            </a:r>
          </a:p>
        </p:txBody>
      </p:sp>
      <p:sp>
        <p:nvSpPr>
          <p:cNvPr id="4" name="Freeform 4"/>
          <p:cNvSpPr/>
          <p:nvPr/>
        </p:nvSpPr>
        <p:spPr>
          <a:xfrm rot="-78655">
            <a:off x="1032917" y="412328"/>
            <a:ext cx="1752527" cy="388742"/>
          </a:xfrm>
          <a:custGeom>
            <a:avLst/>
            <a:gdLst/>
            <a:ahLst/>
            <a:cxnLst/>
            <a:rect l="l" t="t" r="r" b="b"/>
            <a:pathLst>
              <a:path w="1752527" h="388742">
                <a:moveTo>
                  <a:pt x="0" y="0"/>
                </a:moveTo>
                <a:lnTo>
                  <a:pt x="1752527" y="0"/>
                </a:lnTo>
                <a:lnTo>
                  <a:pt x="1752527" y="388743"/>
                </a:lnTo>
                <a:lnTo>
                  <a:pt x="0" y="3887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2843482">
            <a:off x="4611146" y="3553139"/>
            <a:ext cx="1059944" cy="360381"/>
          </a:xfrm>
          <a:custGeom>
            <a:avLst/>
            <a:gdLst/>
            <a:ahLst/>
            <a:cxnLst/>
            <a:rect l="l" t="t" r="r" b="b"/>
            <a:pathLst>
              <a:path w="1059944" h="360381">
                <a:moveTo>
                  <a:pt x="0" y="0"/>
                </a:moveTo>
                <a:lnTo>
                  <a:pt x="1059944" y="0"/>
                </a:lnTo>
                <a:lnTo>
                  <a:pt x="1059944" y="360381"/>
                </a:lnTo>
                <a:lnTo>
                  <a:pt x="0" y="3603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582144" y="9148657"/>
            <a:ext cx="1705856" cy="1014080"/>
          </a:xfrm>
          <a:custGeom>
            <a:avLst/>
            <a:gdLst/>
            <a:ahLst/>
            <a:cxnLst/>
            <a:rect l="l" t="t" r="r" b="b"/>
            <a:pathLst>
              <a:path w="1705856" h="1014080">
                <a:moveTo>
                  <a:pt x="0" y="0"/>
                </a:moveTo>
                <a:lnTo>
                  <a:pt x="1705856" y="0"/>
                </a:lnTo>
                <a:lnTo>
                  <a:pt x="1705856" y="1014081"/>
                </a:lnTo>
                <a:lnTo>
                  <a:pt x="0" y="101408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AutoShape 7"/>
          <p:cNvSpPr/>
          <p:nvPr/>
        </p:nvSpPr>
        <p:spPr>
          <a:xfrm>
            <a:off x="6286766" y="10112401"/>
            <a:ext cx="6492240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7360026" y="8385746"/>
            <a:ext cx="705219" cy="972107"/>
          </a:xfrm>
          <a:custGeom>
            <a:avLst/>
            <a:gdLst/>
            <a:ahLst/>
            <a:cxnLst/>
            <a:rect l="l" t="t" r="r" b="b"/>
            <a:pathLst>
              <a:path w="705219" h="972107">
                <a:moveTo>
                  <a:pt x="0" y="0"/>
                </a:moveTo>
                <a:lnTo>
                  <a:pt x="705219" y="0"/>
                </a:lnTo>
                <a:lnTo>
                  <a:pt x="705219" y="972107"/>
                </a:lnTo>
                <a:lnTo>
                  <a:pt x="0" y="9721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499375" y="3674948"/>
            <a:ext cx="7146917" cy="7116369"/>
          </a:xfrm>
          <a:custGeom>
            <a:avLst/>
            <a:gdLst/>
            <a:ahLst/>
            <a:cxnLst/>
            <a:rect l="l" t="t" r="r" b="b"/>
            <a:pathLst>
              <a:path w="7146917" h="7120928">
                <a:moveTo>
                  <a:pt x="0" y="0"/>
                </a:moveTo>
                <a:lnTo>
                  <a:pt x="7146916" y="0"/>
                </a:lnTo>
                <a:lnTo>
                  <a:pt x="7146916" y="7120928"/>
                </a:lnTo>
                <a:lnTo>
                  <a:pt x="0" y="712092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6148167" y="821067"/>
            <a:ext cx="11917078" cy="9188539"/>
          </a:xfrm>
          <a:custGeom>
            <a:avLst/>
            <a:gdLst/>
            <a:ahLst/>
            <a:cxnLst/>
            <a:rect l="l" t="t" r="r" b="b"/>
            <a:pathLst>
              <a:path w="11917078" h="9188539">
                <a:moveTo>
                  <a:pt x="0" y="0"/>
                </a:moveTo>
                <a:lnTo>
                  <a:pt x="11917078" y="0"/>
                </a:lnTo>
                <a:lnTo>
                  <a:pt x="11917078" y="9188539"/>
                </a:lnTo>
                <a:lnTo>
                  <a:pt x="0" y="918853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2224651" y="458275"/>
            <a:ext cx="3362886" cy="3216673"/>
          </a:xfrm>
          <a:custGeom>
            <a:avLst/>
            <a:gdLst/>
            <a:ahLst/>
            <a:cxnLst/>
            <a:rect l="l" t="t" r="r" b="b"/>
            <a:pathLst>
              <a:path w="3362886" h="3216673">
                <a:moveTo>
                  <a:pt x="0" y="0"/>
                </a:moveTo>
                <a:lnTo>
                  <a:pt x="3362886" y="0"/>
                </a:lnTo>
                <a:lnTo>
                  <a:pt x="3362886" y="3216673"/>
                </a:lnTo>
                <a:lnTo>
                  <a:pt x="0" y="321667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347960" y="1199597"/>
            <a:ext cx="3116269" cy="13215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382"/>
              </a:lnSpc>
              <a:spcBef>
                <a:spcPct val="0"/>
              </a:spcBef>
            </a:pPr>
            <a:r>
              <a:rPr lang="en-US" sz="3844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Вук С. Караџић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748210" y="3292533"/>
            <a:ext cx="2940364" cy="1223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99"/>
              </a:lnSpc>
              <a:spcBef>
                <a:spcPct val="0"/>
              </a:spcBef>
            </a:pPr>
            <a:r>
              <a:rPr lang="en-US" sz="3571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Вељко Брборић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748210" y="5680603"/>
            <a:ext cx="3511090" cy="1115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28"/>
              </a:lnSpc>
            </a:pPr>
            <a:r>
              <a:rPr lang="en-US" sz="3571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Милорад Дешић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78550" y="875699"/>
            <a:ext cx="3981476" cy="1969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27"/>
              </a:lnSpc>
            </a:pPr>
            <a:r>
              <a:rPr lang="en-US" sz="3590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Милија Николић</a:t>
            </a:r>
          </a:p>
          <a:p>
            <a:pPr algn="l">
              <a:lnSpc>
                <a:spcPts val="5727"/>
              </a:lnSpc>
            </a:pPr>
            <a:endParaRPr lang="en-US" sz="3590" b="1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504408" y="9191625"/>
            <a:ext cx="4230420" cy="10208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5"/>
              </a:lnSpc>
            </a:pPr>
            <a:r>
              <a:rPr lang="en-US" sz="3582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  <a:hlinkClick r:id="rId17" action="ppaction://hlinksldjump"/>
              </a:rPr>
              <a:t>Милан Шипка</a:t>
            </a:r>
          </a:p>
          <a:p>
            <a:pPr algn="l">
              <a:lnSpc>
                <a:spcPts val="3195"/>
              </a:lnSpc>
            </a:pPr>
            <a:endParaRPr lang="en-US" sz="3582" b="1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  <a:hlinkClick r:id="rId17" action="ppaction://hlinksldjump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504408" y="8647081"/>
            <a:ext cx="3355762" cy="93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48"/>
              </a:lnSpc>
            </a:pPr>
            <a:r>
              <a:rPr lang="en-US" sz="3534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Радоје Симић</a:t>
            </a:r>
          </a:p>
          <a:p>
            <a:pPr algn="l">
              <a:lnSpc>
                <a:spcPts val="2469"/>
              </a:lnSpc>
            </a:pPr>
            <a:endParaRPr lang="en-US" sz="3534" b="1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20644" y="4801926"/>
            <a:ext cx="6603371" cy="51235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победе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Вукове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реформе</a:t>
            </a:r>
            <a:endParaRPr lang="en-US" sz="263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српској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језичкој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култури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није</a:t>
            </a:r>
            <a:endParaRPr lang="en-US" sz="263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било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никаквих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правописних</a:t>
            </a:r>
            <a:endParaRPr lang="en-US" sz="263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преокрета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Извесна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мењања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правописних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правила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имала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3690"/>
              </a:lnSpc>
            </a:pP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карактер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дораде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разраде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трагања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решењима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ће</a:t>
            </a:r>
            <a:endParaRPr lang="en-US" sz="263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бити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што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бољем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складу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природом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књижевног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језика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али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3690"/>
              </a:lnSpc>
            </a:pP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увек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с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његовом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вуковском</a:t>
            </a:r>
            <a:endParaRPr lang="en-US" sz="263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3690"/>
              </a:lnSpc>
            </a:pP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     </a:t>
            </a:r>
            <a:r>
              <a:rPr lang="en-US" sz="263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основом</a:t>
            </a:r>
            <a:r>
              <a:rPr lang="en-US" sz="263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53764" y="4260954"/>
            <a:ext cx="4071795" cy="46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79"/>
              </a:lnSpc>
              <a:spcBef>
                <a:spcPct val="0"/>
              </a:spcBef>
            </a:pPr>
            <a:r>
              <a:rPr lang="en-US" sz="2771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Митар Пешикан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455718" y="4511040"/>
            <a:ext cx="2688282" cy="1198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Александар</a:t>
            </a:r>
          </a:p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Белић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81214" y="622609"/>
            <a:ext cx="16853369" cy="9026983"/>
            <a:chOff x="0" y="0"/>
            <a:chExt cx="4438747" cy="23774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438747" cy="2377477"/>
            </a:xfrm>
            <a:custGeom>
              <a:avLst/>
              <a:gdLst/>
              <a:ahLst/>
              <a:cxnLst/>
              <a:rect l="l" t="t" r="r" b="b"/>
              <a:pathLst>
                <a:path w="4438747" h="2377477">
                  <a:moveTo>
                    <a:pt x="0" y="0"/>
                  </a:moveTo>
                  <a:lnTo>
                    <a:pt x="4438747" y="0"/>
                  </a:lnTo>
                  <a:lnTo>
                    <a:pt x="4438747" y="2377477"/>
                  </a:lnTo>
                  <a:lnTo>
                    <a:pt x="0" y="2377477"/>
                  </a:lnTo>
                  <a:close/>
                </a:path>
              </a:pathLst>
            </a:custGeom>
            <a:solidFill>
              <a:srgbClr val="7ED957">
                <a:alpha val="31765"/>
              </a:srgbClr>
            </a:solidFill>
            <a:ln w="38100" cap="sq">
              <a:solidFill>
                <a:srgbClr val="000000">
                  <a:alpha val="31765"/>
                </a:srgbClr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438747" cy="24251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147716">
            <a:off x="2125838" y="1184599"/>
            <a:ext cx="14077720" cy="7690121"/>
            <a:chOff x="0" y="0"/>
            <a:chExt cx="3707712" cy="20253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707712" cy="2025382"/>
            </a:xfrm>
            <a:custGeom>
              <a:avLst/>
              <a:gdLst/>
              <a:ahLst/>
              <a:cxnLst/>
              <a:rect l="l" t="t" r="r" b="b"/>
              <a:pathLst>
                <a:path w="3707712" h="2025382">
                  <a:moveTo>
                    <a:pt x="6049" y="0"/>
                  </a:moveTo>
                  <a:lnTo>
                    <a:pt x="3701663" y="0"/>
                  </a:lnTo>
                  <a:cubicBezTo>
                    <a:pt x="3703267" y="0"/>
                    <a:pt x="3704806" y="637"/>
                    <a:pt x="3705940" y="1772"/>
                  </a:cubicBezTo>
                  <a:cubicBezTo>
                    <a:pt x="3707075" y="2906"/>
                    <a:pt x="3707712" y="4445"/>
                    <a:pt x="3707712" y="6049"/>
                  </a:cubicBezTo>
                  <a:lnTo>
                    <a:pt x="3707712" y="2019332"/>
                  </a:lnTo>
                  <a:cubicBezTo>
                    <a:pt x="3707712" y="2020937"/>
                    <a:pt x="3707075" y="2022475"/>
                    <a:pt x="3705940" y="2023610"/>
                  </a:cubicBezTo>
                  <a:cubicBezTo>
                    <a:pt x="3704806" y="2024744"/>
                    <a:pt x="3703267" y="2025382"/>
                    <a:pt x="3701663" y="2025382"/>
                  </a:cubicBezTo>
                  <a:lnTo>
                    <a:pt x="6049" y="2025382"/>
                  </a:lnTo>
                  <a:cubicBezTo>
                    <a:pt x="4445" y="2025382"/>
                    <a:pt x="2906" y="2024744"/>
                    <a:pt x="1772" y="2023610"/>
                  </a:cubicBezTo>
                  <a:cubicBezTo>
                    <a:pt x="637" y="2022475"/>
                    <a:pt x="0" y="2020937"/>
                    <a:pt x="0" y="2019332"/>
                  </a:cubicBezTo>
                  <a:lnTo>
                    <a:pt x="0" y="6049"/>
                  </a:lnTo>
                  <a:cubicBezTo>
                    <a:pt x="0" y="4445"/>
                    <a:pt x="637" y="2906"/>
                    <a:pt x="1772" y="1772"/>
                  </a:cubicBezTo>
                  <a:cubicBezTo>
                    <a:pt x="2906" y="637"/>
                    <a:pt x="4445" y="0"/>
                    <a:pt x="6049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3707712" cy="20730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0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6928985" y="1314623"/>
            <a:ext cx="3667332" cy="946839"/>
          </a:xfrm>
          <a:custGeom>
            <a:avLst/>
            <a:gdLst/>
            <a:ahLst/>
            <a:cxnLst/>
            <a:rect l="l" t="t" r="r" b="b"/>
            <a:pathLst>
              <a:path w="3667332" h="946839">
                <a:moveTo>
                  <a:pt x="0" y="0"/>
                </a:moveTo>
                <a:lnTo>
                  <a:pt x="3667333" y="0"/>
                </a:lnTo>
                <a:lnTo>
                  <a:pt x="3667333" y="946839"/>
                </a:lnTo>
                <a:lnTo>
                  <a:pt x="0" y="9468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018691" y="8892666"/>
            <a:ext cx="2024458" cy="1203480"/>
          </a:xfrm>
          <a:custGeom>
            <a:avLst/>
            <a:gdLst/>
            <a:ahLst/>
            <a:cxnLst/>
            <a:rect l="l" t="t" r="r" b="b"/>
            <a:pathLst>
              <a:path w="2024458" h="1203480">
                <a:moveTo>
                  <a:pt x="0" y="0"/>
                </a:moveTo>
                <a:lnTo>
                  <a:pt x="2024458" y="0"/>
                </a:lnTo>
                <a:lnTo>
                  <a:pt x="2024458" y="1203480"/>
                </a:lnTo>
                <a:lnTo>
                  <a:pt x="0" y="1203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648414" y="4903612"/>
            <a:ext cx="404669" cy="3270053"/>
          </a:xfrm>
          <a:custGeom>
            <a:avLst/>
            <a:gdLst/>
            <a:ahLst/>
            <a:cxnLst/>
            <a:rect l="l" t="t" r="r" b="b"/>
            <a:pathLst>
              <a:path w="404669" h="3270053">
                <a:moveTo>
                  <a:pt x="0" y="0"/>
                </a:moveTo>
                <a:lnTo>
                  <a:pt x="404669" y="0"/>
                </a:lnTo>
                <a:lnTo>
                  <a:pt x="404669" y="3270053"/>
                </a:lnTo>
                <a:lnTo>
                  <a:pt x="0" y="327005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901818" y="4903612"/>
            <a:ext cx="616488" cy="1895259"/>
          </a:xfrm>
          <a:custGeom>
            <a:avLst/>
            <a:gdLst/>
            <a:ahLst/>
            <a:cxnLst/>
            <a:rect l="l" t="t" r="r" b="b"/>
            <a:pathLst>
              <a:path w="616488" h="1895259">
                <a:moveTo>
                  <a:pt x="0" y="0"/>
                </a:moveTo>
                <a:lnTo>
                  <a:pt x="616487" y="0"/>
                </a:lnTo>
                <a:lnTo>
                  <a:pt x="616487" y="1895259"/>
                </a:lnTo>
                <a:lnTo>
                  <a:pt x="0" y="189525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014182" y="2591170"/>
            <a:ext cx="9171459" cy="638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05"/>
              </a:lnSpc>
              <a:spcBef>
                <a:spcPct val="0"/>
              </a:spcBef>
            </a:pPr>
            <a:r>
              <a:rPr lang="en-US" sz="3718">
                <a:solidFill>
                  <a:srgbClr val="01070A"/>
                </a:solidFill>
                <a:latin typeface="Carelia"/>
                <a:ea typeface="Carelia"/>
                <a:cs typeface="Carelia"/>
                <a:sym typeface="Carelia"/>
              </a:rPr>
              <a:t>Настава правописа  у ССШ данас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37331" y="3578908"/>
            <a:ext cx="10997756" cy="11926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1729" lvl="1" indent="-375864" algn="l">
              <a:lnSpc>
                <a:spcPts val="4874"/>
              </a:lnSpc>
              <a:spcBef>
                <a:spcPct val="0"/>
              </a:spcBef>
              <a:buFont typeface="Arial"/>
              <a:buChar char="•"/>
            </a:pPr>
            <a:r>
              <a:rPr lang="en-US" sz="348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У средњој школи број часова </a:t>
            </a:r>
            <a:r>
              <a:rPr lang="en-US" sz="3481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није присутан у довољној мери </a:t>
            </a:r>
            <a:r>
              <a:rPr lang="en-US" sz="3481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(Брборић, 2016: 125).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01138" y="4819967"/>
            <a:ext cx="47625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/>
          </a:p>
          <a:p>
            <a:pPr algn="ctr">
              <a:lnSpc>
                <a:spcPts val="4759"/>
              </a:lnSpc>
            </a:pPr>
            <a:endParaRPr/>
          </a:p>
          <a:p>
            <a:pPr algn="ctr">
              <a:lnSpc>
                <a:spcPts val="4759"/>
              </a:lnSpc>
            </a:pPr>
            <a:endParaRPr/>
          </a:p>
        </p:txBody>
      </p:sp>
      <p:sp>
        <p:nvSpPr>
          <p:cNvPr id="16" name="TextBox 16"/>
          <p:cNvSpPr txBox="1"/>
          <p:nvPr/>
        </p:nvSpPr>
        <p:spPr>
          <a:xfrm>
            <a:off x="4759856" y="5314993"/>
            <a:ext cx="4707582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1. разред, </a:t>
            </a:r>
            <a:r>
              <a:rPr lang="en-US" sz="3399" b="1">
                <a:solidFill>
                  <a:srgbClr val="ED070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 часова</a:t>
            </a:r>
            <a:r>
              <a:rPr lang="en-US" sz="33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 разред, </a:t>
            </a:r>
            <a:r>
              <a:rPr lang="en-US" sz="3399" b="1">
                <a:solidFill>
                  <a:srgbClr val="ED070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 часова </a:t>
            </a:r>
          </a:p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 разред, </a:t>
            </a:r>
            <a:r>
              <a:rPr lang="en-US" sz="3399" b="1">
                <a:solidFill>
                  <a:srgbClr val="ED070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 часова </a:t>
            </a:r>
          </a:p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4. разред, </a:t>
            </a:r>
            <a:r>
              <a:rPr lang="en-US" sz="3399" b="1">
                <a:solidFill>
                  <a:srgbClr val="ED070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 часова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31234" y="6259314"/>
            <a:ext cx="4694555" cy="589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5"/>
              </a:lnSpc>
            </a:pPr>
            <a:r>
              <a:rPr lang="en-US" sz="343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 годишњем нивоу</a:t>
            </a:r>
          </a:p>
        </p:txBody>
      </p:sp>
      <p:sp>
        <p:nvSpPr>
          <p:cNvPr id="18" name="Freeform 18"/>
          <p:cNvSpPr/>
          <p:nvPr/>
        </p:nvSpPr>
        <p:spPr>
          <a:xfrm>
            <a:off x="17170866" y="7718391"/>
            <a:ext cx="1117134" cy="1539909"/>
          </a:xfrm>
          <a:custGeom>
            <a:avLst/>
            <a:gdLst/>
            <a:ahLst/>
            <a:cxnLst/>
            <a:rect l="l" t="t" r="r" b="b"/>
            <a:pathLst>
              <a:path w="1117134" h="1539909">
                <a:moveTo>
                  <a:pt x="0" y="0"/>
                </a:moveTo>
                <a:lnTo>
                  <a:pt x="1117134" y="0"/>
                </a:lnTo>
                <a:lnTo>
                  <a:pt x="1117134" y="1539909"/>
                </a:lnTo>
                <a:lnTo>
                  <a:pt x="0" y="153990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2617">
            <a:off x="8504696" y="2247821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235314" y="4165483"/>
            <a:ext cx="4732609" cy="1949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5"/>
              </a:lnSpc>
            </a:pPr>
            <a:r>
              <a:rPr lang="en-US" sz="5126" b="1" spc="11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РАДИОНИЦА О ПРАВОПИСУ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92317" y="563935"/>
            <a:ext cx="6302869" cy="2358140"/>
            <a:chOff x="0" y="0"/>
            <a:chExt cx="1814965" cy="67904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14965" cy="679047"/>
            </a:xfrm>
            <a:custGeom>
              <a:avLst/>
              <a:gdLst/>
              <a:ahLst/>
              <a:cxnLst/>
              <a:rect l="l" t="t" r="r" b="b"/>
              <a:pathLst>
                <a:path w="1814965" h="679047">
                  <a:moveTo>
                    <a:pt x="44219" y="0"/>
                  </a:moveTo>
                  <a:lnTo>
                    <a:pt x="1770745" y="0"/>
                  </a:lnTo>
                  <a:cubicBezTo>
                    <a:pt x="1782473" y="0"/>
                    <a:pt x="1793721" y="4659"/>
                    <a:pt x="1802013" y="12952"/>
                  </a:cubicBezTo>
                  <a:cubicBezTo>
                    <a:pt x="1810306" y="21244"/>
                    <a:pt x="1814965" y="32492"/>
                    <a:pt x="1814965" y="44219"/>
                  </a:cubicBezTo>
                  <a:lnTo>
                    <a:pt x="1814965" y="634827"/>
                  </a:lnTo>
                  <a:cubicBezTo>
                    <a:pt x="1814965" y="646555"/>
                    <a:pt x="1810306" y="657802"/>
                    <a:pt x="1802013" y="666095"/>
                  </a:cubicBezTo>
                  <a:cubicBezTo>
                    <a:pt x="1793721" y="674388"/>
                    <a:pt x="1782473" y="679047"/>
                    <a:pt x="1770745" y="679047"/>
                  </a:cubicBezTo>
                  <a:lnTo>
                    <a:pt x="44219" y="679047"/>
                  </a:lnTo>
                  <a:cubicBezTo>
                    <a:pt x="32492" y="679047"/>
                    <a:pt x="21244" y="674388"/>
                    <a:pt x="12952" y="666095"/>
                  </a:cubicBezTo>
                  <a:cubicBezTo>
                    <a:pt x="4659" y="657802"/>
                    <a:pt x="0" y="646555"/>
                    <a:pt x="0" y="634827"/>
                  </a:cubicBezTo>
                  <a:lnTo>
                    <a:pt x="0" y="44219"/>
                  </a:lnTo>
                  <a:cubicBezTo>
                    <a:pt x="0" y="32492"/>
                    <a:pt x="4659" y="21244"/>
                    <a:pt x="12952" y="12952"/>
                  </a:cubicBezTo>
                  <a:cubicBezTo>
                    <a:pt x="21244" y="4659"/>
                    <a:pt x="32492" y="0"/>
                    <a:pt x="44219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1814965" cy="65047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6057" y="3852010"/>
            <a:ext cx="4977739" cy="2092750"/>
            <a:chOff x="0" y="0"/>
            <a:chExt cx="1433382" cy="6026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433382" cy="602625"/>
            </a:xfrm>
            <a:custGeom>
              <a:avLst/>
              <a:gdLst/>
              <a:ahLst/>
              <a:cxnLst/>
              <a:rect l="l" t="t" r="r" b="b"/>
              <a:pathLst>
                <a:path w="1433382" h="602625">
                  <a:moveTo>
                    <a:pt x="55991" y="0"/>
                  </a:moveTo>
                  <a:lnTo>
                    <a:pt x="1377391" y="0"/>
                  </a:lnTo>
                  <a:cubicBezTo>
                    <a:pt x="1408314" y="0"/>
                    <a:pt x="1433382" y="25068"/>
                    <a:pt x="1433382" y="55991"/>
                  </a:cubicBezTo>
                  <a:lnTo>
                    <a:pt x="1433382" y="546634"/>
                  </a:lnTo>
                  <a:cubicBezTo>
                    <a:pt x="1433382" y="561484"/>
                    <a:pt x="1427483" y="575725"/>
                    <a:pt x="1416983" y="586226"/>
                  </a:cubicBezTo>
                  <a:cubicBezTo>
                    <a:pt x="1406482" y="596726"/>
                    <a:pt x="1392241" y="602625"/>
                    <a:pt x="1377391" y="602625"/>
                  </a:cubicBezTo>
                  <a:lnTo>
                    <a:pt x="55991" y="602625"/>
                  </a:lnTo>
                  <a:cubicBezTo>
                    <a:pt x="25068" y="602625"/>
                    <a:pt x="0" y="577557"/>
                    <a:pt x="0" y="546634"/>
                  </a:cubicBezTo>
                  <a:lnTo>
                    <a:pt x="0" y="55991"/>
                  </a:lnTo>
                  <a:cubicBezTo>
                    <a:pt x="0" y="25068"/>
                    <a:pt x="25068" y="0"/>
                    <a:pt x="55991" y="0"/>
                  </a:cubicBezTo>
                  <a:close/>
                </a:path>
              </a:pathLst>
            </a:custGeom>
            <a:solidFill>
              <a:srgbClr val="7ED95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28575"/>
              <a:ext cx="1433382" cy="57405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917653" y="7799853"/>
            <a:ext cx="4313997" cy="2233311"/>
            <a:chOff x="0" y="0"/>
            <a:chExt cx="1242252" cy="64310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42252" cy="643101"/>
            </a:xfrm>
            <a:custGeom>
              <a:avLst/>
              <a:gdLst/>
              <a:ahLst/>
              <a:cxnLst/>
              <a:rect l="l" t="t" r="r" b="b"/>
              <a:pathLst>
                <a:path w="1242252" h="643101">
                  <a:moveTo>
                    <a:pt x="64606" y="0"/>
                  </a:moveTo>
                  <a:lnTo>
                    <a:pt x="1177646" y="0"/>
                  </a:lnTo>
                  <a:cubicBezTo>
                    <a:pt x="1194781" y="0"/>
                    <a:pt x="1211214" y="6807"/>
                    <a:pt x="1223329" y="18923"/>
                  </a:cubicBezTo>
                  <a:cubicBezTo>
                    <a:pt x="1235445" y="31039"/>
                    <a:pt x="1242252" y="47471"/>
                    <a:pt x="1242252" y="64606"/>
                  </a:cubicBezTo>
                  <a:lnTo>
                    <a:pt x="1242252" y="578495"/>
                  </a:lnTo>
                  <a:cubicBezTo>
                    <a:pt x="1242252" y="595630"/>
                    <a:pt x="1235445" y="612062"/>
                    <a:pt x="1223329" y="624178"/>
                  </a:cubicBezTo>
                  <a:cubicBezTo>
                    <a:pt x="1211214" y="636294"/>
                    <a:pt x="1194781" y="643101"/>
                    <a:pt x="1177646" y="643101"/>
                  </a:cubicBezTo>
                  <a:lnTo>
                    <a:pt x="64606" y="643101"/>
                  </a:lnTo>
                  <a:cubicBezTo>
                    <a:pt x="47471" y="643101"/>
                    <a:pt x="31039" y="636294"/>
                    <a:pt x="18923" y="624178"/>
                  </a:cubicBezTo>
                  <a:cubicBezTo>
                    <a:pt x="6807" y="612062"/>
                    <a:pt x="0" y="595630"/>
                    <a:pt x="0" y="578495"/>
                  </a:cubicBezTo>
                  <a:lnTo>
                    <a:pt x="0" y="64606"/>
                  </a:lnTo>
                  <a:cubicBezTo>
                    <a:pt x="0" y="47471"/>
                    <a:pt x="6807" y="31039"/>
                    <a:pt x="18923" y="18923"/>
                  </a:cubicBezTo>
                  <a:cubicBezTo>
                    <a:pt x="31039" y="6807"/>
                    <a:pt x="47471" y="0"/>
                    <a:pt x="64606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28575"/>
              <a:ext cx="1242252" cy="61452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690807" y="1070960"/>
            <a:ext cx="4568493" cy="1839703"/>
            <a:chOff x="0" y="0"/>
            <a:chExt cx="1315536" cy="52975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15536" cy="529758"/>
            </a:xfrm>
            <a:custGeom>
              <a:avLst/>
              <a:gdLst/>
              <a:ahLst/>
              <a:cxnLst/>
              <a:rect l="l" t="t" r="r" b="b"/>
              <a:pathLst>
                <a:path w="1315536" h="529758">
                  <a:moveTo>
                    <a:pt x="61007" y="0"/>
                  </a:moveTo>
                  <a:lnTo>
                    <a:pt x="1254530" y="0"/>
                  </a:lnTo>
                  <a:cubicBezTo>
                    <a:pt x="1288223" y="0"/>
                    <a:pt x="1315536" y="27314"/>
                    <a:pt x="1315536" y="61007"/>
                  </a:cubicBezTo>
                  <a:lnTo>
                    <a:pt x="1315536" y="468751"/>
                  </a:lnTo>
                  <a:cubicBezTo>
                    <a:pt x="1315536" y="502444"/>
                    <a:pt x="1288223" y="529758"/>
                    <a:pt x="1254530" y="529758"/>
                  </a:cubicBezTo>
                  <a:lnTo>
                    <a:pt x="61007" y="529758"/>
                  </a:lnTo>
                  <a:cubicBezTo>
                    <a:pt x="44827" y="529758"/>
                    <a:pt x="29309" y="523331"/>
                    <a:pt x="17868" y="511890"/>
                  </a:cubicBezTo>
                  <a:cubicBezTo>
                    <a:pt x="6427" y="500449"/>
                    <a:pt x="0" y="484931"/>
                    <a:pt x="0" y="468751"/>
                  </a:cubicBezTo>
                  <a:lnTo>
                    <a:pt x="0" y="61007"/>
                  </a:lnTo>
                  <a:cubicBezTo>
                    <a:pt x="0" y="27314"/>
                    <a:pt x="27314" y="0"/>
                    <a:pt x="61007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28575"/>
              <a:ext cx="1315536" cy="50118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314396" y="3978642"/>
            <a:ext cx="4742576" cy="2276808"/>
            <a:chOff x="0" y="0"/>
            <a:chExt cx="1365665" cy="65562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65665" cy="655626"/>
            </a:xfrm>
            <a:custGeom>
              <a:avLst/>
              <a:gdLst/>
              <a:ahLst/>
              <a:cxnLst/>
              <a:rect l="l" t="t" r="r" b="b"/>
              <a:pathLst>
                <a:path w="1365665" h="655626">
                  <a:moveTo>
                    <a:pt x="58767" y="0"/>
                  </a:moveTo>
                  <a:lnTo>
                    <a:pt x="1306898" y="0"/>
                  </a:lnTo>
                  <a:cubicBezTo>
                    <a:pt x="1322484" y="0"/>
                    <a:pt x="1337432" y="6192"/>
                    <a:pt x="1348453" y="17213"/>
                  </a:cubicBezTo>
                  <a:cubicBezTo>
                    <a:pt x="1359474" y="28234"/>
                    <a:pt x="1365665" y="43181"/>
                    <a:pt x="1365665" y="58767"/>
                  </a:cubicBezTo>
                  <a:lnTo>
                    <a:pt x="1365665" y="596859"/>
                  </a:lnTo>
                  <a:cubicBezTo>
                    <a:pt x="1365665" y="612445"/>
                    <a:pt x="1359474" y="627393"/>
                    <a:pt x="1348453" y="638414"/>
                  </a:cubicBezTo>
                  <a:cubicBezTo>
                    <a:pt x="1337432" y="649435"/>
                    <a:pt x="1322484" y="655626"/>
                    <a:pt x="1306898" y="655626"/>
                  </a:cubicBezTo>
                  <a:lnTo>
                    <a:pt x="58767" y="655626"/>
                  </a:lnTo>
                  <a:cubicBezTo>
                    <a:pt x="43181" y="655626"/>
                    <a:pt x="28234" y="649435"/>
                    <a:pt x="17213" y="638414"/>
                  </a:cubicBezTo>
                  <a:cubicBezTo>
                    <a:pt x="6192" y="627393"/>
                    <a:pt x="0" y="612445"/>
                    <a:pt x="0" y="596859"/>
                  </a:cubicBezTo>
                  <a:lnTo>
                    <a:pt x="0" y="58767"/>
                  </a:lnTo>
                  <a:cubicBezTo>
                    <a:pt x="0" y="43181"/>
                    <a:pt x="6192" y="28234"/>
                    <a:pt x="17213" y="17213"/>
                  </a:cubicBezTo>
                  <a:cubicBezTo>
                    <a:pt x="28234" y="6192"/>
                    <a:pt x="43181" y="0"/>
                    <a:pt x="58767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28575"/>
              <a:ext cx="1365665" cy="627051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690807" y="6685966"/>
            <a:ext cx="3927224" cy="2642494"/>
            <a:chOff x="0" y="0"/>
            <a:chExt cx="1130878" cy="76092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130878" cy="760929"/>
            </a:xfrm>
            <a:custGeom>
              <a:avLst/>
              <a:gdLst/>
              <a:ahLst/>
              <a:cxnLst/>
              <a:rect l="l" t="t" r="r" b="b"/>
              <a:pathLst>
                <a:path w="1130878" h="760929">
                  <a:moveTo>
                    <a:pt x="70968" y="0"/>
                  </a:moveTo>
                  <a:lnTo>
                    <a:pt x="1059909" y="0"/>
                  </a:lnTo>
                  <a:cubicBezTo>
                    <a:pt x="1078731" y="0"/>
                    <a:pt x="1096782" y="7477"/>
                    <a:pt x="1110092" y="20786"/>
                  </a:cubicBezTo>
                  <a:cubicBezTo>
                    <a:pt x="1123401" y="34095"/>
                    <a:pt x="1130878" y="52146"/>
                    <a:pt x="1130878" y="70968"/>
                  </a:cubicBezTo>
                  <a:lnTo>
                    <a:pt x="1130878" y="689960"/>
                  </a:lnTo>
                  <a:cubicBezTo>
                    <a:pt x="1130878" y="729155"/>
                    <a:pt x="1099104" y="760929"/>
                    <a:pt x="1059909" y="760929"/>
                  </a:cubicBezTo>
                  <a:lnTo>
                    <a:pt x="70968" y="760929"/>
                  </a:lnTo>
                  <a:cubicBezTo>
                    <a:pt x="52146" y="760929"/>
                    <a:pt x="34095" y="753452"/>
                    <a:pt x="20786" y="740142"/>
                  </a:cubicBezTo>
                  <a:cubicBezTo>
                    <a:pt x="7477" y="726833"/>
                    <a:pt x="0" y="708782"/>
                    <a:pt x="0" y="689960"/>
                  </a:cubicBezTo>
                  <a:lnTo>
                    <a:pt x="0" y="70968"/>
                  </a:lnTo>
                  <a:cubicBezTo>
                    <a:pt x="0" y="52146"/>
                    <a:pt x="7477" y="34095"/>
                    <a:pt x="20786" y="20786"/>
                  </a:cubicBezTo>
                  <a:cubicBezTo>
                    <a:pt x="34095" y="7477"/>
                    <a:pt x="52146" y="0"/>
                    <a:pt x="70968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28575"/>
              <a:ext cx="1130878" cy="73235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 rot="-1643804">
            <a:off x="10477014" y="2895848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-819374" y="4026267"/>
            <a:ext cx="6868603" cy="1767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ученички ставови   о</a:t>
            </a:r>
          </a:p>
          <a:p>
            <a:pPr algn="ctr">
              <a:lnSpc>
                <a:spcPts val="3458"/>
              </a:lnSpc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важности правописа</a:t>
            </a:r>
          </a:p>
          <a:p>
            <a:pPr algn="ctr">
              <a:lnSpc>
                <a:spcPts val="3458"/>
              </a:lnSpc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у одређеним </a:t>
            </a:r>
          </a:p>
          <a:p>
            <a:pPr algn="ctr">
              <a:lnSpc>
                <a:spcPts val="3458"/>
              </a:lnSpc>
              <a:spcBef>
                <a:spcPct val="0"/>
              </a:spcBef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занимањима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52415" y="752465"/>
            <a:ext cx="5782672" cy="2028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8"/>
              </a:lnSpc>
            </a:pPr>
            <a:r>
              <a:rPr lang="en-US" sz="3093" spc="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путем </a:t>
            </a:r>
            <a:r>
              <a:rPr lang="en-US" sz="3093" b="1" spc="12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упитника</a:t>
            </a:r>
            <a:r>
              <a:rPr lang="en-US" sz="3093" spc="12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испитати просечну заступљеност става о важности правописа</a:t>
            </a:r>
          </a:p>
          <a:p>
            <a:pPr algn="l">
              <a:lnSpc>
                <a:spcPts val="3038"/>
              </a:lnSpc>
              <a:spcBef>
                <a:spcPct val="0"/>
              </a:spcBef>
            </a:pPr>
            <a:r>
              <a:rPr lang="en-US" sz="2893" spc="12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код девојчица и дечака 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226150" y="8037250"/>
            <a:ext cx="3742805" cy="1767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  <a:spcBef>
                <a:spcPct val="0"/>
              </a:spcBef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употреба правописа кроз </a:t>
            </a:r>
            <a:r>
              <a:rPr lang="en-US" sz="3293" b="1" spc="138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мотивационо писмо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161396" y="4111174"/>
            <a:ext cx="3097904" cy="2108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3"/>
              </a:lnSpc>
              <a:spcBef>
                <a:spcPct val="0"/>
              </a:spcBef>
            </a:pPr>
            <a:r>
              <a:rPr lang="en-US" sz="3203" spc="134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анализирање правописних грешака мотивационог писма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3529695" y="1394606"/>
            <a:ext cx="3088337" cy="1329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  <a:spcBef>
                <a:spcPct val="0"/>
              </a:spcBef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развијање дискусије код ученика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110251" y="6910502"/>
            <a:ext cx="3088337" cy="2205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8"/>
              </a:lnSpc>
              <a:spcBef>
                <a:spcPct val="0"/>
              </a:spcBef>
            </a:pPr>
            <a:r>
              <a:rPr lang="en-US" sz="3293" spc="13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указивање на важност правописа у свакодневној комуникацији</a:t>
            </a:r>
          </a:p>
        </p:txBody>
      </p:sp>
      <p:sp>
        <p:nvSpPr>
          <p:cNvPr id="29" name="Freeform 29"/>
          <p:cNvSpPr/>
          <p:nvPr/>
        </p:nvSpPr>
        <p:spPr>
          <a:xfrm rot="204962">
            <a:off x="11101929" y="4654094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0" name="Freeform 30"/>
          <p:cNvSpPr/>
          <p:nvPr/>
        </p:nvSpPr>
        <p:spPr>
          <a:xfrm rot="1543996">
            <a:off x="10606292" y="6494174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1" name="Freeform 31"/>
          <p:cNvSpPr/>
          <p:nvPr/>
        </p:nvSpPr>
        <p:spPr>
          <a:xfrm rot="-8767587">
            <a:off x="6621596" y="3194757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2" name="Freeform 32"/>
          <p:cNvSpPr/>
          <p:nvPr/>
        </p:nvSpPr>
        <p:spPr>
          <a:xfrm rot="-10366412">
            <a:off x="5133555" y="4724907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0" y="0"/>
                </a:lnTo>
                <a:lnTo>
                  <a:pt x="2196190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3" name="Freeform 33"/>
          <p:cNvSpPr/>
          <p:nvPr/>
        </p:nvSpPr>
        <p:spPr>
          <a:xfrm rot="9139054">
            <a:off x="5987450" y="6858517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34" name="Freeform 34"/>
          <p:cNvSpPr/>
          <p:nvPr/>
        </p:nvSpPr>
        <p:spPr>
          <a:xfrm rot="-8261386">
            <a:off x="8672556" y="6509905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1"/>
                </a:lnTo>
                <a:lnTo>
                  <a:pt x="0" y="13090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7158" y="1501098"/>
            <a:ext cx="6448032" cy="8133985"/>
          </a:xfrm>
          <a:custGeom>
            <a:avLst/>
            <a:gdLst/>
            <a:ahLst/>
            <a:cxnLst/>
            <a:rect l="l" t="t" r="r" b="b"/>
            <a:pathLst>
              <a:path w="6448032" h="8133985">
                <a:moveTo>
                  <a:pt x="0" y="0"/>
                </a:moveTo>
                <a:lnTo>
                  <a:pt x="6448032" y="0"/>
                </a:lnTo>
                <a:lnTo>
                  <a:pt x="6448032" y="8133985"/>
                </a:lnTo>
                <a:lnTo>
                  <a:pt x="0" y="81339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8034815" y="1328849"/>
            <a:ext cx="9289030" cy="8478483"/>
            <a:chOff x="0" y="0"/>
            <a:chExt cx="12654042" cy="11549870"/>
          </a:xfrm>
        </p:grpSpPr>
        <p:sp>
          <p:nvSpPr>
            <p:cNvPr id="4" name="Freeform 4"/>
            <p:cNvSpPr/>
            <p:nvPr/>
          </p:nvSpPr>
          <p:spPr>
            <a:xfrm>
              <a:off x="31750" y="31750"/>
              <a:ext cx="12590542" cy="11486369"/>
            </a:xfrm>
            <a:custGeom>
              <a:avLst/>
              <a:gdLst/>
              <a:ahLst/>
              <a:cxnLst/>
              <a:rect l="l" t="t" r="r" b="b"/>
              <a:pathLst>
                <a:path w="12590542" h="11486369">
                  <a:moveTo>
                    <a:pt x="12497832" y="11486369"/>
                  </a:moveTo>
                  <a:lnTo>
                    <a:pt x="92710" y="11486369"/>
                  </a:lnTo>
                  <a:cubicBezTo>
                    <a:pt x="41910" y="11486369"/>
                    <a:pt x="0" y="11444460"/>
                    <a:pt x="0" y="11393660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2496562" y="0"/>
                  </a:lnTo>
                  <a:cubicBezTo>
                    <a:pt x="12547362" y="0"/>
                    <a:pt x="12589272" y="41910"/>
                    <a:pt x="12589272" y="92710"/>
                  </a:cubicBezTo>
                  <a:lnTo>
                    <a:pt x="12589272" y="11392390"/>
                  </a:lnTo>
                  <a:cubicBezTo>
                    <a:pt x="12590542" y="11444460"/>
                    <a:pt x="12548632" y="11486369"/>
                    <a:pt x="12497832" y="11486369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0"/>
              <a:ext cx="12654042" cy="11549869"/>
            </a:xfrm>
            <a:custGeom>
              <a:avLst/>
              <a:gdLst/>
              <a:ahLst/>
              <a:cxnLst/>
              <a:rect l="l" t="t" r="r" b="b"/>
              <a:pathLst>
                <a:path w="12654042" h="11549869">
                  <a:moveTo>
                    <a:pt x="12529582" y="59690"/>
                  </a:moveTo>
                  <a:cubicBezTo>
                    <a:pt x="12565142" y="59690"/>
                    <a:pt x="12594352" y="88900"/>
                    <a:pt x="12594352" y="124460"/>
                  </a:cubicBezTo>
                  <a:lnTo>
                    <a:pt x="12594352" y="11425410"/>
                  </a:lnTo>
                  <a:cubicBezTo>
                    <a:pt x="12594352" y="11460969"/>
                    <a:pt x="12565142" y="11490179"/>
                    <a:pt x="12529582" y="11490179"/>
                  </a:cubicBezTo>
                  <a:lnTo>
                    <a:pt x="124460" y="11490179"/>
                  </a:lnTo>
                  <a:cubicBezTo>
                    <a:pt x="88900" y="11490179"/>
                    <a:pt x="59690" y="11460969"/>
                    <a:pt x="59690" y="11425410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2529582" y="59690"/>
                  </a:lnTo>
                  <a:moveTo>
                    <a:pt x="12529582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1425410"/>
                  </a:lnTo>
                  <a:cubicBezTo>
                    <a:pt x="0" y="11493990"/>
                    <a:pt x="55880" y="11549869"/>
                    <a:pt x="124460" y="11549869"/>
                  </a:cubicBezTo>
                  <a:lnTo>
                    <a:pt x="12529582" y="11549869"/>
                  </a:lnTo>
                  <a:cubicBezTo>
                    <a:pt x="12598162" y="11549869"/>
                    <a:pt x="12654042" y="11493990"/>
                    <a:pt x="12654042" y="11425410"/>
                  </a:cubicBezTo>
                  <a:lnTo>
                    <a:pt x="12654042" y="124460"/>
                  </a:lnTo>
                  <a:cubicBezTo>
                    <a:pt x="12654042" y="55880"/>
                    <a:pt x="12598162" y="0"/>
                    <a:pt x="12529582" y="0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</p:grpSp>
      <p:sp>
        <p:nvSpPr>
          <p:cNvPr id="6" name="Freeform 6"/>
          <p:cNvSpPr/>
          <p:nvPr/>
        </p:nvSpPr>
        <p:spPr>
          <a:xfrm>
            <a:off x="8451337" y="1501098"/>
            <a:ext cx="3951360" cy="3951360"/>
          </a:xfrm>
          <a:custGeom>
            <a:avLst/>
            <a:gdLst/>
            <a:ahLst/>
            <a:cxnLst/>
            <a:rect l="l" t="t" r="r" b="b"/>
            <a:pathLst>
              <a:path w="3951360" h="3951360">
                <a:moveTo>
                  <a:pt x="0" y="0"/>
                </a:moveTo>
                <a:lnTo>
                  <a:pt x="3951360" y="0"/>
                </a:lnTo>
                <a:lnTo>
                  <a:pt x="3951360" y="3951361"/>
                </a:lnTo>
                <a:lnTo>
                  <a:pt x="0" y="395136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936264" y="1523300"/>
            <a:ext cx="3892476" cy="3892476"/>
          </a:xfrm>
          <a:custGeom>
            <a:avLst/>
            <a:gdLst/>
            <a:ahLst/>
            <a:cxnLst/>
            <a:rect l="l" t="t" r="r" b="b"/>
            <a:pathLst>
              <a:path w="3892476" h="3892476">
                <a:moveTo>
                  <a:pt x="0" y="0"/>
                </a:moveTo>
                <a:lnTo>
                  <a:pt x="3892476" y="0"/>
                </a:lnTo>
                <a:lnTo>
                  <a:pt x="3892476" y="3892476"/>
                </a:lnTo>
                <a:lnTo>
                  <a:pt x="0" y="38924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568932">
            <a:off x="-30836" y="8050291"/>
            <a:ext cx="1443297" cy="2069242"/>
          </a:xfrm>
          <a:custGeom>
            <a:avLst/>
            <a:gdLst/>
            <a:ahLst/>
            <a:cxnLst/>
            <a:rect l="l" t="t" r="r" b="b"/>
            <a:pathLst>
              <a:path w="1443297" h="2069242">
                <a:moveTo>
                  <a:pt x="0" y="0"/>
                </a:moveTo>
                <a:lnTo>
                  <a:pt x="1443297" y="0"/>
                </a:lnTo>
                <a:lnTo>
                  <a:pt x="1443297" y="2069242"/>
                </a:lnTo>
                <a:lnTo>
                  <a:pt x="0" y="206924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027046">
            <a:off x="16502236" y="496365"/>
            <a:ext cx="1514128" cy="1379233"/>
          </a:xfrm>
          <a:custGeom>
            <a:avLst/>
            <a:gdLst/>
            <a:ahLst/>
            <a:cxnLst/>
            <a:rect l="l" t="t" r="r" b="b"/>
            <a:pathLst>
              <a:path w="1514128" h="1379233">
                <a:moveTo>
                  <a:pt x="0" y="0"/>
                </a:moveTo>
                <a:lnTo>
                  <a:pt x="1514128" y="0"/>
                </a:lnTo>
                <a:lnTo>
                  <a:pt x="1514128" y="1379233"/>
                </a:lnTo>
                <a:lnTo>
                  <a:pt x="0" y="13792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8878474" flipH="1" flipV="1">
            <a:off x="15800104" y="4384358"/>
            <a:ext cx="2075437" cy="520746"/>
          </a:xfrm>
          <a:custGeom>
            <a:avLst/>
            <a:gdLst/>
            <a:ahLst/>
            <a:cxnLst/>
            <a:rect l="l" t="t" r="r" b="b"/>
            <a:pathLst>
              <a:path w="2075437" h="520746">
                <a:moveTo>
                  <a:pt x="2075437" y="520746"/>
                </a:moveTo>
                <a:lnTo>
                  <a:pt x="0" y="520746"/>
                </a:lnTo>
                <a:lnTo>
                  <a:pt x="0" y="0"/>
                </a:lnTo>
                <a:lnTo>
                  <a:pt x="2075437" y="0"/>
                </a:lnTo>
                <a:lnTo>
                  <a:pt x="2075437" y="520746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821094" y="3610802"/>
            <a:ext cx="5394571" cy="2166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99"/>
              </a:lnSpc>
              <a:spcBef>
                <a:spcPct val="0"/>
              </a:spcBef>
            </a:pPr>
            <a:r>
              <a:rPr lang="en-US" sz="414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Анкетни листић о употреби правописа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921752" y="1760158"/>
            <a:ext cx="3010531" cy="3692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2"/>
              </a:lnSpc>
            </a:pPr>
            <a:r>
              <a:rPr lang="en-US" sz="350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111 ученика који имају</a:t>
            </a:r>
          </a:p>
          <a:p>
            <a:pPr algn="l">
              <a:lnSpc>
                <a:spcPts val="4912"/>
              </a:lnSpc>
            </a:pPr>
            <a:r>
              <a:rPr lang="en-US" sz="350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18. или 17. година.</a:t>
            </a:r>
          </a:p>
          <a:p>
            <a:pPr algn="l">
              <a:lnSpc>
                <a:spcPts val="4912"/>
              </a:lnSpc>
            </a:pPr>
            <a:r>
              <a:rPr lang="en-US" sz="350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27 девојчица</a:t>
            </a:r>
          </a:p>
          <a:p>
            <a:pPr algn="l">
              <a:lnSpc>
                <a:spcPts val="4912"/>
              </a:lnSpc>
            </a:pPr>
            <a:r>
              <a:rPr lang="en-US" sz="350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84 дечака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533339" y="2284957"/>
            <a:ext cx="2707898" cy="2453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21"/>
              </a:lnSpc>
            </a:pPr>
            <a:r>
              <a:rPr lang="en-US" sz="351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Шест образовних профила</a:t>
            </a:r>
          </a:p>
          <a:p>
            <a:pPr algn="l">
              <a:lnSpc>
                <a:spcPts val="4921"/>
              </a:lnSpc>
            </a:pPr>
            <a:r>
              <a:rPr lang="en-US" sz="351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4. степена</a:t>
            </a:r>
          </a:p>
        </p:txBody>
      </p:sp>
      <p:sp>
        <p:nvSpPr>
          <p:cNvPr id="14" name="Freeform 14"/>
          <p:cNvSpPr/>
          <p:nvPr/>
        </p:nvSpPr>
        <p:spPr>
          <a:xfrm>
            <a:off x="8498090" y="5777229"/>
            <a:ext cx="3857854" cy="3857854"/>
          </a:xfrm>
          <a:custGeom>
            <a:avLst/>
            <a:gdLst/>
            <a:ahLst/>
            <a:cxnLst/>
            <a:rect l="l" t="t" r="r" b="b"/>
            <a:pathLst>
              <a:path w="3857854" h="3857854">
                <a:moveTo>
                  <a:pt x="0" y="0"/>
                </a:moveTo>
                <a:lnTo>
                  <a:pt x="3857854" y="0"/>
                </a:lnTo>
                <a:lnTo>
                  <a:pt x="3857854" y="3857854"/>
                </a:lnTo>
                <a:lnTo>
                  <a:pt x="0" y="3857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8695215" y="6397029"/>
            <a:ext cx="3299351" cy="2444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Више има ученика из сеоских средина.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4518380" y="7112361"/>
            <a:ext cx="1850579" cy="893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7"/>
              </a:lnSpc>
            </a:pPr>
            <a:r>
              <a:rPr lang="en-US" sz="256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Ученичка</a:t>
            </a:r>
          </a:p>
          <a:p>
            <a:pPr algn="ctr">
              <a:lnSpc>
                <a:spcPts val="3587"/>
              </a:lnSpc>
            </a:pPr>
            <a:r>
              <a:rPr lang="en-US" sz="256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искреност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991649" y="6415975"/>
            <a:ext cx="1749742" cy="2790825"/>
            <a:chOff x="0" y="0"/>
            <a:chExt cx="2332990" cy="3721100"/>
          </a:xfrm>
        </p:grpSpPr>
        <p:sp>
          <p:nvSpPr>
            <p:cNvPr id="18" name="Freeform 18"/>
            <p:cNvSpPr/>
            <p:nvPr/>
          </p:nvSpPr>
          <p:spPr>
            <a:xfrm>
              <a:off x="40640" y="48260"/>
              <a:ext cx="2242820" cy="3625850"/>
            </a:xfrm>
            <a:custGeom>
              <a:avLst/>
              <a:gdLst/>
              <a:ahLst/>
              <a:cxnLst/>
              <a:rect l="l" t="t" r="r" b="b"/>
              <a:pathLst>
                <a:path w="2242820" h="3625850">
                  <a:moveTo>
                    <a:pt x="1451610" y="772160"/>
                  </a:moveTo>
                  <a:cubicBezTo>
                    <a:pt x="1261110" y="488950"/>
                    <a:pt x="1239520" y="457200"/>
                    <a:pt x="1195070" y="415290"/>
                  </a:cubicBezTo>
                  <a:cubicBezTo>
                    <a:pt x="1135380" y="359410"/>
                    <a:pt x="1027430" y="280670"/>
                    <a:pt x="961390" y="241300"/>
                  </a:cubicBezTo>
                  <a:cubicBezTo>
                    <a:pt x="919480" y="217170"/>
                    <a:pt x="895350" y="204470"/>
                    <a:pt x="850900" y="190500"/>
                  </a:cubicBezTo>
                  <a:cubicBezTo>
                    <a:pt x="787400" y="170180"/>
                    <a:pt x="689610" y="154940"/>
                    <a:pt x="613410" y="146050"/>
                  </a:cubicBezTo>
                  <a:cubicBezTo>
                    <a:pt x="546100" y="138430"/>
                    <a:pt x="473710" y="129540"/>
                    <a:pt x="420370" y="135890"/>
                  </a:cubicBezTo>
                  <a:cubicBezTo>
                    <a:pt x="383540" y="140970"/>
                    <a:pt x="353060" y="146050"/>
                    <a:pt x="325120" y="168910"/>
                  </a:cubicBezTo>
                  <a:cubicBezTo>
                    <a:pt x="288290" y="198120"/>
                    <a:pt x="259080" y="270510"/>
                    <a:pt x="233680" y="321310"/>
                  </a:cubicBezTo>
                  <a:cubicBezTo>
                    <a:pt x="209550" y="368300"/>
                    <a:pt x="187960" y="416560"/>
                    <a:pt x="173990" y="461010"/>
                  </a:cubicBezTo>
                  <a:cubicBezTo>
                    <a:pt x="162560" y="500380"/>
                    <a:pt x="157480" y="525780"/>
                    <a:pt x="151130" y="574040"/>
                  </a:cubicBezTo>
                  <a:cubicBezTo>
                    <a:pt x="142240" y="654050"/>
                    <a:pt x="137160" y="815340"/>
                    <a:pt x="134620" y="897890"/>
                  </a:cubicBezTo>
                  <a:cubicBezTo>
                    <a:pt x="132080" y="946150"/>
                    <a:pt x="128270" y="977900"/>
                    <a:pt x="133350" y="1016000"/>
                  </a:cubicBezTo>
                  <a:cubicBezTo>
                    <a:pt x="137160" y="1055370"/>
                    <a:pt x="146050" y="1082040"/>
                    <a:pt x="161290" y="1129030"/>
                  </a:cubicBezTo>
                  <a:cubicBezTo>
                    <a:pt x="189230" y="1214120"/>
                    <a:pt x="250190" y="1371600"/>
                    <a:pt x="302260" y="1473200"/>
                  </a:cubicBezTo>
                  <a:cubicBezTo>
                    <a:pt x="346710" y="1562100"/>
                    <a:pt x="405130" y="1620520"/>
                    <a:pt x="447040" y="1710690"/>
                  </a:cubicBezTo>
                  <a:cubicBezTo>
                    <a:pt x="497840" y="1818640"/>
                    <a:pt x="502920" y="1990090"/>
                    <a:pt x="568960" y="2085340"/>
                  </a:cubicBezTo>
                  <a:cubicBezTo>
                    <a:pt x="624840" y="2165350"/>
                    <a:pt x="701040" y="2183130"/>
                    <a:pt x="789940" y="2263140"/>
                  </a:cubicBezTo>
                  <a:cubicBezTo>
                    <a:pt x="944880" y="2399030"/>
                    <a:pt x="1205230" y="2677160"/>
                    <a:pt x="1391920" y="2851150"/>
                  </a:cubicBezTo>
                  <a:cubicBezTo>
                    <a:pt x="1546860" y="2994660"/>
                    <a:pt x="1731010" y="3158490"/>
                    <a:pt x="1824990" y="3237230"/>
                  </a:cubicBezTo>
                  <a:cubicBezTo>
                    <a:pt x="1869440" y="3274060"/>
                    <a:pt x="1883410" y="3288030"/>
                    <a:pt x="1922780" y="3314700"/>
                  </a:cubicBezTo>
                  <a:cubicBezTo>
                    <a:pt x="1977390" y="3350260"/>
                    <a:pt x="2078990" y="3389630"/>
                    <a:pt x="2125980" y="3426460"/>
                  </a:cubicBezTo>
                  <a:cubicBezTo>
                    <a:pt x="2155190" y="3450590"/>
                    <a:pt x="2171700" y="3486150"/>
                    <a:pt x="2190750" y="3497580"/>
                  </a:cubicBezTo>
                  <a:cubicBezTo>
                    <a:pt x="2202180" y="3505200"/>
                    <a:pt x="2214880" y="3500120"/>
                    <a:pt x="2222500" y="3507740"/>
                  </a:cubicBezTo>
                  <a:cubicBezTo>
                    <a:pt x="2231390" y="3515360"/>
                    <a:pt x="2239010" y="3533140"/>
                    <a:pt x="2240280" y="3547110"/>
                  </a:cubicBezTo>
                  <a:cubicBezTo>
                    <a:pt x="2241550" y="3559810"/>
                    <a:pt x="2239010" y="3577590"/>
                    <a:pt x="2231390" y="3589020"/>
                  </a:cubicBezTo>
                  <a:cubicBezTo>
                    <a:pt x="2221230" y="3602990"/>
                    <a:pt x="2193290" y="3619500"/>
                    <a:pt x="2175510" y="3622040"/>
                  </a:cubicBezTo>
                  <a:cubicBezTo>
                    <a:pt x="2161540" y="3623310"/>
                    <a:pt x="2145030" y="3618230"/>
                    <a:pt x="2134870" y="3610610"/>
                  </a:cubicBezTo>
                  <a:cubicBezTo>
                    <a:pt x="2123440" y="3601720"/>
                    <a:pt x="2112010" y="3587750"/>
                    <a:pt x="2108200" y="3575050"/>
                  </a:cubicBezTo>
                  <a:cubicBezTo>
                    <a:pt x="2103120" y="3562350"/>
                    <a:pt x="2104390" y="3544570"/>
                    <a:pt x="2108200" y="3531870"/>
                  </a:cubicBezTo>
                  <a:cubicBezTo>
                    <a:pt x="2113280" y="3519170"/>
                    <a:pt x="2122170" y="3503930"/>
                    <a:pt x="2134870" y="3497580"/>
                  </a:cubicBezTo>
                  <a:cubicBezTo>
                    <a:pt x="2150110" y="3488690"/>
                    <a:pt x="2181860" y="3484880"/>
                    <a:pt x="2198370" y="3491230"/>
                  </a:cubicBezTo>
                  <a:cubicBezTo>
                    <a:pt x="2212340" y="3495040"/>
                    <a:pt x="2223770" y="3507740"/>
                    <a:pt x="2231390" y="3519170"/>
                  </a:cubicBezTo>
                  <a:cubicBezTo>
                    <a:pt x="2237740" y="3530600"/>
                    <a:pt x="2242820" y="3547110"/>
                    <a:pt x="2240280" y="3561080"/>
                  </a:cubicBezTo>
                  <a:cubicBezTo>
                    <a:pt x="2236470" y="3578860"/>
                    <a:pt x="2219960" y="3604260"/>
                    <a:pt x="2204720" y="3614420"/>
                  </a:cubicBezTo>
                  <a:cubicBezTo>
                    <a:pt x="2192020" y="3622040"/>
                    <a:pt x="2178050" y="3625850"/>
                    <a:pt x="2161540" y="3620770"/>
                  </a:cubicBezTo>
                  <a:cubicBezTo>
                    <a:pt x="2132330" y="3613150"/>
                    <a:pt x="2096770" y="3564890"/>
                    <a:pt x="2053590" y="3534410"/>
                  </a:cubicBezTo>
                  <a:cubicBezTo>
                    <a:pt x="1997710" y="3495040"/>
                    <a:pt x="1930400" y="3467100"/>
                    <a:pt x="1847850" y="3407410"/>
                  </a:cubicBezTo>
                  <a:cubicBezTo>
                    <a:pt x="1708150" y="3304540"/>
                    <a:pt x="1496060" y="3108960"/>
                    <a:pt x="1306830" y="2940050"/>
                  </a:cubicBezTo>
                  <a:cubicBezTo>
                    <a:pt x="1093470" y="2747010"/>
                    <a:pt x="779780" y="2432050"/>
                    <a:pt x="637540" y="2308860"/>
                  </a:cubicBezTo>
                  <a:cubicBezTo>
                    <a:pt x="574040" y="2254250"/>
                    <a:pt x="527050" y="2233930"/>
                    <a:pt x="494030" y="2197100"/>
                  </a:cubicBezTo>
                  <a:cubicBezTo>
                    <a:pt x="469900" y="2170430"/>
                    <a:pt x="455930" y="2146300"/>
                    <a:pt x="444500" y="2118360"/>
                  </a:cubicBezTo>
                  <a:cubicBezTo>
                    <a:pt x="433070" y="2090420"/>
                    <a:pt x="436880" y="2068830"/>
                    <a:pt x="425450" y="2030730"/>
                  </a:cubicBezTo>
                  <a:cubicBezTo>
                    <a:pt x="402590" y="1955800"/>
                    <a:pt x="335280" y="1774190"/>
                    <a:pt x="298450" y="1703070"/>
                  </a:cubicBezTo>
                  <a:cubicBezTo>
                    <a:pt x="278130" y="1666240"/>
                    <a:pt x="261620" y="1658620"/>
                    <a:pt x="241300" y="1624330"/>
                  </a:cubicBezTo>
                  <a:cubicBezTo>
                    <a:pt x="209550" y="1570990"/>
                    <a:pt x="167640" y="1483360"/>
                    <a:pt x="135890" y="1407160"/>
                  </a:cubicBezTo>
                  <a:cubicBezTo>
                    <a:pt x="100330" y="1328420"/>
                    <a:pt x="62230" y="1230630"/>
                    <a:pt x="40640" y="1158240"/>
                  </a:cubicBezTo>
                  <a:cubicBezTo>
                    <a:pt x="25400" y="1104900"/>
                    <a:pt x="15240" y="1076960"/>
                    <a:pt x="10160" y="1016000"/>
                  </a:cubicBezTo>
                  <a:cubicBezTo>
                    <a:pt x="0" y="905510"/>
                    <a:pt x="12700" y="656590"/>
                    <a:pt x="25400" y="548640"/>
                  </a:cubicBezTo>
                  <a:cubicBezTo>
                    <a:pt x="33020" y="488950"/>
                    <a:pt x="40640" y="458470"/>
                    <a:pt x="54610" y="412750"/>
                  </a:cubicBezTo>
                  <a:cubicBezTo>
                    <a:pt x="69850" y="361950"/>
                    <a:pt x="91440" y="308610"/>
                    <a:pt x="115570" y="257810"/>
                  </a:cubicBezTo>
                  <a:cubicBezTo>
                    <a:pt x="138430" y="208280"/>
                    <a:pt x="156210" y="149860"/>
                    <a:pt x="194310" y="110490"/>
                  </a:cubicBezTo>
                  <a:cubicBezTo>
                    <a:pt x="232410" y="68580"/>
                    <a:pt x="299720" y="33020"/>
                    <a:pt x="344170" y="16510"/>
                  </a:cubicBezTo>
                  <a:cubicBezTo>
                    <a:pt x="373380" y="5080"/>
                    <a:pt x="392430" y="3810"/>
                    <a:pt x="425450" y="2540"/>
                  </a:cubicBezTo>
                  <a:cubicBezTo>
                    <a:pt x="480060" y="0"/>
                    <a:pt x="571500" y="7620"/>
                    <a:pt x="638810" y="16510"/>
                  </a:cubicBezTo>
                  <a:cubicBezTo>
                    <a:pt x="699770" y="25400"/>
                    <a:pt x="753110" y="31750"/>
                    <a:pt x="812800" y="50800"/>
                  </a:cubicBezTo>
                  <a:cubicBezTo>
                    <a:pt x="882650" y="72390"/>
                    <a:pt x="958850" y="100330"/>
                    <a:pt x="1031240" y="142240"/>
                  </a:cubicBezTo>
                  <a:cubicBezTo>
                    <a:pt x="1117600" y="190500"/>
                    <a:pt x="1223010" y="271780"/>
                    <a:pt x="1290320" y="334010"/>
                  </a:cubicBezTo>
                  <a:cubicBezTo>
                    <a:pt x="1339850" y="379730"/>
                    <a:pt x="1366520" y="416560"/>
                    <a:pt x="1407160" y="468630"/>
                  </a:cubicBezTo>
                  <a:cubicBezTo>
                    <a:pt x="1456690" y="532130"/>
                    <a:pt x="1540510" y="643890"/>
                    <a:pt x="1563370" y="692150"/>
                  </a:cubicBezTo>
                  <a:cubicBezTo>
                    <a:pt x="1572260" y="712470"/>
                    <a:pt x="1576070" y="723900"/>
                    <a:pt x="1574800" y="739140"/>
                  </a:cubicBezTo>
                  <a:cubicBezTo>
                    <a:pt x="1573530" y="754380"/>
                    <a:pt x="1564640" y="772160"/>
                    <a:pt x="1553210" y="782320"/>
                  </a:cubicBezTo>
                  <a:cubicBezTo>
                    <a:pt x="1541780" y="792480"/>
                    <a:pt x="1524000" y="801370"/>
                    <a:pt x="1508760" y="800100"/>
                  </a:cubicBezTo>
                  <a:cubicBezTo>
                    <a:pt x="1490980" y="800100"/>
                    <a:pt x="1451610" y="772160"/>
                    <a:pt x="1451610" y="7721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5080471" y="5958775"/>
            <a:ext cx="2008823" cy="3248025"/>
            <a:chOff x="0" y="0"/>
            <a:chExt cx="2678430" cy="4330700"/>
          </a:xfrm>
        </p:grpSpPr>
        <p:sp>
          <p:nvSpPr>
            <p:cNvPr id="20" name="Freeform 20"/>
            <p:cNvSpPr/>
            <p:nvPr/>
          </p:nvSpPr>
          <p:spPr>
            <a:xfrm>
              <a:off x="46990" y="35560"/>
              <a:ext cx="2593340" cy="4244340"/>
            </a:xfrm>
            <a:custGeom>
              <a:avLst/>
              <a:gdLst/>
              <a:ahLst/>
              <a:cxnLst/>
              <a:rect l="l" t="t" r="r" b="b"/>
              <a:pathLst>
                <a:path w="2593340" h="4244340">
                  <a:moveTo>
                    <a:pt x="3810" y="1432560"/>
                  </a:moveTo>
                  <a:cubicBezTo>
                    <a:pt x="148590" y="1069340"/>
                    <a:pt x="228600" y="949960"/>
                    <a:pt x="297180" y="852170"/>
                  </a:cubicBezTo>
                  <a:cubicBezTo>
                    <a:pt x="360680" y="764540"/>
                    <a:pt x="415290" y="694690"/>
                    <a:pt x="491490" y="609600"/>
                  </a:cubicBezTo>
                  <a:cubicBezTo>
                    <a:pt x="585470" y="502920"/>
                    <a:pt x="723900" y="359410"/>
                    <a:pt x="825500" y="267970"/>
                  </a:cubicBezTo>
                  <a:cubicBezTo>
                    <a:pt x="900430" y="200660"/>
                    <a:pt x="969010" y="135890"/>
                    <a:pt x="1033780" y="101600"/>
                  </a:cubicBezTo>
                  <a:cubicBezTo>
                    <a:pt x="1079500" y="76200"/>
                    <a:pt x="1121410" y="71120"/>
                    <a:pt x="1165860" y="59690"/>
                  </a:cubicBezTo>
                  <a:cubicBezTo>
                    <a:pt x="1207770" y="48260"/>
                    <a:pt x="1238250" y="38100"/>
                    <a:pt x="1291590" y="30480"/>
                  </a:cubicBezTo>
                  <a:cubicBezTo>
                    <a:pt x="1380490" y="19050"/>
                    <a:pt x="1554480" y="0"/>
                    <a:pt x="1653540" y="15240"/>
                  </a:cubicBezTo>
                  <a:cubicBezTo>
                    <a:pt x="1724660" y="25400"/>
                    <a:pt x="1765300" y="46990"/>
                    <a:pt x="1832610" y="78740"/>
                  </a:cubicBezTo>
                  <a:cubicBezTo>
                    <a:pt x="1927860" y="121920"/>
                    <a:pt x="2056130" y="190500"/>
                    <a:pt x="2161540" y="267970"/>
                  </a:cubicBezTo>
                  <a:cubicBezTo>
                    <a:pt x="2274570" y="353060"/>
                    <a:pt x="2425700" y="487680"/>
                    <a:pt x="2485390" y="571500"/>
                  </a:cubicBezTo>
                  <a:cubicBezTo>
                    <a:pt x="2518410" y="615950"/>
                    <a:pt x="2528570" y="652780"/>
                    <a:pt x="2541270" y="690880"/>
                  </a:cubicBezTo>
                  <a:cubicBezTo>
                    <a:pt x="2552700" y="725170"/>
                    <a:pt x="2557780" y="745490"/>
                    <a:pt x="2564130" y="791210"/>
                  </a:cubicBezTo>
                  <a:cubicBezTo>
                    <a:pt x="2576830" y="889000"/>
                    <a:pt x="2593340" y="1102360"/>
                    <a:pt x="2580640" y="1253490"/>
                  </a:cubicBezTo>
                  <a:cubicBezTo>
                    <a:pt x="2567940" y="1399540"/>
                    <a:pt x="2518410" y="1586230"/>
                    <a:pt x="2489200" y="1684020"/>
                  </a:cubicBezTo>
                  <a:cubicBezTo>
                    <a:pt x="2473960" y="1734820"/>
                    <a:pt x="2470150" y="1751330"/>
                    <a:pt x="2444750" y="1799590"/>
                  </a:cubicBezTo>
                  <a:cubicBezTo>
                    <a:pt x="2399030" y="1888490"/>
                    <a:pt x="2244090" y="2072640"/>
                    <a:pt x="2200910" y="2164080"/>
                  </a:cubicBezTo>
                  <a:cubicBezTo>
                    <a:pt x="2178050" y="2213610"/>
                    <a:pt x="2184400" y="2236470"/>
                    <a:pt x="2164080" y="2286000"/>
                  </a:cubicBezTo>
                  <a:cubicBezTo>
                    <a:pt x="2129790" y="2368550"/>
                    <a:pt x="2047240" y="2514600"/>
                    <a:pt x="1992630" y="2606040"/>
                  </a:cubicBezTo>
                  <a:cubicBezTo>
                    <a:pt x="1950720" y="2677160"/>
                    <a:pt x="1920240" y="2720340"/>
                    <a:pt x="1871980" y="2790190"/>
                  </a:cubicBezTo>
                  <a:cubicBezTo>
                    <a:pt x="1804670" y="2886710"/>
                    <a:pt x="1690370" y="3050540"/>
                    <a:pt x="1625600" y="3126740"/>
                  </a:cubicBezTo>
                  <a:cubicBezTo>
                    <a:pt x="1588770" y="3169920"/>
                    <a:pt x="1570990" y="3176270"/>
                    <a:pt x="1532890" y="3220720"/>
                  </a:cubicBezTo>
                  <a:cubicBezTo>
                    <a:pt x="1455420" y="3309620"/>
                    <a:pt x="1276350" y="3564890"/>
                    <a:pt x="1206500" y="3641090"/>
                  </a:cubicBezTo>
                  <a:cubicBezTo>
                    <a:pt x="1177290" y="3672840"/>
                    <a:pt x="1168400" y="3670300"/>
                    <a:pt x="1139190" y="3703320"/>
                  </a:cubicBezTo>
                  <a:cubicBezTo>
                    <a:pt x="1062990" y="3789680"/>
                    <a:pt x="842010" y="4152900"/>
                    <a:pt x="762000" y="4216400"/>
                  </a:cubicBezTo>
                  <a:cubicBezTo>
                    <a:pt x="736600" y="4236720"/>
                    <a:pt x="718820" y="4244340"/>
                    <a:pt x="698500" y="4243070"/>
                  </a:cubicBezTo>
                  <a:cubicBezTo>
                    <a:pt x="679450" y="4241800"/>
                    <a:pt x="651510" y="4224020"/>
                    <a:pt x="641350" y="4206240"/>
                  </a:cubicBezTo>
                  <a:cubicBezTo>
                    <a:pt x="631190" y="4188460"/>
                    <a:pt x="631190" y="4155440"/>
                    <a:pt x="638810" y="4137660"/>
                  </a:cubicBezTo>
                  <a:cubicBezTo>
                    <a:pt x="643890" y="4122420"/>
                    <a:pt x="659130" y="4110990"/>
                    <a:pt x="671830" y="4104640"/>
                  </a:cubicBezTo>
                  <a:cubicBezTo>
                    <a:pt x="684530" y="4097020"/>
                    <a:pt x="703580" y="4093210"/>
                    <a:pt x="718820" y="4097020"/>
                  </a:cubicBezTo>
                  <a:cubicBezTo>
                    <a:pt x="736600" y="4102100"/>
                    <a:pt x="764540" y="4122420"/>
                    <a:pt x="772160" y="4140200"/>
                  </a:cubicBezTo>
                  <a:cubicBezTo>
                    <a:pt x="779780" y="4159250"/>
                    <a:pt x="777240" y="4192270"/>
                    <a:pt x="767080" y="4208780"/>
                  </a:cubicBezTo>
                  <a:cubicBezTo>
                    <a:pt x="755650" y="4226560"/>
                    <a:pt x="727710" y="4243070"/>
                    <a:pt x="707390" y="4243070"/>
                  </a:cubicBezTo>
                  <a:cubicBezTo>
                    <a:pt x="687070" y="4244340"/>
                    <a:pt x="657860" y="4227830"/>
                    <a:pt x="645160" y="4212590"/>
                  </a:cubicBezTo>
                  <a:cubicBezTo>
                    <a:pt x="635000" y="4201160"/>
                    <a:pt x="631190" y="4183380"/>
                    <a:pt x="631190" y="4168140"/>
                  </a:cubicBezTo>
                  <a:cubicBezTo>
                    <a:pt x="631190" y="4152900"/>
                    <a:pt x="636270" y="4145280"/>
                    <a:pt x="647700" y="4123690"/>
                  </a:cubicBezTo>
                  <a:cubicBezTo>
                    <a:pt x="688340" y="4050030"/>
                    <a:pt x="914400" y="3760470"/>
                    <a:pt x="999490" y="3662680"/>
                  </a:cubicBezTo>
                  <a:cubicBezTo>
                    <a:pt x="1041400" y="3614420"/>
                    <a:pt x="1060450" y="3605530"/>
                    <a:pt x="1101090" y="3559810"/>
                  </a:cubicBezTo>
                  <a:cubicBezTo>
                    <a:pt x="1170940" y="3479800"/>
                    <a:pt x="1290320" y="3308350"/>
                    <a:pt x="1369060" y="3215640"/>
                  </a:cubicBezTo>
                  <a:cubicBezTo>
                    <a:pt x="1424940" y="3149600"/>
                    <a:pt x="1461770" y="3122930"/>
                    <a:pt x="1518920" y="3050540"/>
                  </a:cubicBezTo>
                  <a:cubicBezTo>
                    <a:pt x="1612900" y="2931160"/>
                    <a:pt x="1761490" y="2697480"/>
                    <a:pt x="1854200" y="2546350"/>
                  </a:cubicBezTo>
                  <a:cubicBezTo>
                    <a:pt x="1927860" y="2426970"/>
                    <a:pt x="2007870" y="2293620"/>
                    <a:pt x="2040890" y="2221230"/>
                  </a:cubicBezTo>
                  <a:cubicBezTo>
                    <a:pt x="2056130" y="2186940"/>
                    <a:pt x="2052320" y="2174240"/>
                    <a:pt x="2067560" y="2142490"/>
                  </a:cubicBezTo>
                  <a:cubicBezTo>
                    <a:pt x="2094230" y="2085340"/>
                    <a:pt x="2157730" y="1985010"/>
                    <a:pt x="2203450" y="1916430"/>
                  </a:cubicBezTo>
                  <a:cubicBezTo>
                    <a:pt x="2244090" y="1856740"/>
                    <a:pt x="2294890" y="1812290"/>
                    <a:pt x="2327910" y="1751330"/>
                  </a:cubicBezTo>
                  <a:cubicBezTo>
                    <a:pt x="2359660" y="1689100"/>
                    <a:pt x="2376170" y="1623060"/>
                    <a:pt x="2395220" y="1548130"/>
                  </a:cubicBezTo>
                  <a:cubicBezTo>
                    <a:pt x="2418080" y="1460500"/>
                    <a:pt x="2439670" y="1353820"/>
                    <a:pt x="2448560" y="1253490"/>
                  </a:cubicBezTo>
                  <a:cubicBezTo>
                    <a:pt x="2457450" y="1149350"/>
                    <a:pt x="2451100" y="1029970"/>
                    <a:pt x="2446020" y="937260"/>
                  </a:cubicBezTo>
                  <a:cubicBezTo>
                    <a:pt x="2442210" y="862330"/>
                    <a:pt x="2438400" y="788670"/>
                    <a:pt x="2426970" y="736600"/>
                  </a:cubicBezTo>
                  <a:cubicBezTo>
                    <a:pt x="2419350" y="702310"/>
                    <a:pt x="2420620" y="685800"/>
                    <a:pt x="2399030" y="654050"/>
                  </a:cubicBezTo>
                  <a:cubicBezTo>
                    <a:pt x="2354580" y="581660"/>
                    <a:pt x="2205990" y="445770"/>
                    <a:pt x="2100580" y="367030"/>
                  </a:cubicBezTo>
                  <a:cubicBezTo>
                    <a:pt x="2001520" y="293370"/>
                    <a:pt x="1874520" y="229870"/>
                    <a:pt x="1790700" y="189230"/>
                  </a:cubicBezTo>
                  <a:cubicBezTo>
                    <a:pt x="1737360" y="162560"/>
                    <a:pt x="1710690" y="143510"/>
                    <a:pt x="1653540" y="133350"/>
                  </a:cubicBezTo>
                  <a:cubicBezTo>
                    <a:pt x="1567180" y="119380"/>
                    <a:pt x="1417320" y="138430"/>
                    <a:pt x="1318260" y="152400"/>
                  </a:cubicBezTo>
                  <a:cubicBezTo>
                    <a:pt x="1239520" y="162560"/>
                    <a:pt x="1173480" y="165100"/>
                    <a:pt x="1106170" y="195580"/>
                  </a:cubicBezTo>
                  <a:cubicBezTo>
                    <a:pt x="1035050" y="228600"/>
                    <a:pt x="980440" y="287020"/>
                    <a:pt x="909320" y="350520"/>
                  </a:cubicBezTo>
                  <a:cubicBezTo>
                    <a:pt x="811530" y="438150"/>
                    <a:pt x="675640" y="580390"/>
                    <a:pt x="585470" y="683260"/>
                  </a:cubicBezTo>
                  <a:cubicBezTo>
                    <a:pt x="513080" y="767080"/>
                    <a:pt x="461010" y="833120"/>
                    <a:pt x="402590" y="916940"/>
                  </a:cubicBezTo>
                  <a:cubicBezTo>
                    <a:pt x="337820" y="1009650"/>
                    <a:pt x="266700" y="1115060"/>
                    <a:pt x="217170" y="1215390"/>
                  </a:cubicBezTo>
                  <a:cubicBezTo>
                    <a:pt x="171450" y="1310640"/>
                    <a:pt x="147320" y="1465580"/>
                    <a:pt x="110490" y="1502410"/>
                  </a:cubicBezTo>
                  <a:cubicBezTo>
                    <a:pt x="96520" y="1517650"/>
                    <a:pt x="81280" y="1518920"/>
                    <a:pt x="67310" y="1520190"/>
                  </a:cubicBezTo>
                  <a:cubicBezTo>
                    <a:pt x="57150" y="1521460"/>
                    <a:pt x="46990" y="1518920"/>
                    <a:pt x="36830" y="1513840"/>
                  </a:cubicBezTo>
                  <a:cubicBezTo>
                    <a:pt x="25400" y="1506220"/>
                    <a:pt x="11430" y="1492250"/>
                    <a:pt x="5080" y="1479550"/>
                  </a:cubicBezTo>
                  <a:cubicBezTo>
                    <a:pt x="0" y="1465580"/>
                    <a:pt x="3810" y="1432560"/>
                    <a:pt x="3810" y="14325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id="21" name="Freeform 21"/>
          <p:cNvSpPr/>
          <p:nvPr/>
        </p:nvSpPr>
        <p:spPr>
          <a:xfrm>
            <a:off x="12970886" y="5777229"/>
            <a:ext cx="3857854" cy="3857854"/>
          </a:xfrm>
          <a:custGeom>
            <a:avLst/>
            <a:gdLst/>
            <a:ahLst/>
            <a:cxnLst/>
            <a:rect l="l" t="t" r="r" b="b"/>
            <a:pathLst>
              <a:path w="3857854" h="3857854">
                <a:moveTo>
                  <a:pt x="0" y="0"/>
                </a:moveTo>
                <a:lnTo>
                  <a:pt x="3857854" y="0"/>
                </a:lnTo>
                <a:lnTo>
                  <a:pt x="3857854" y="3857854"/>
                </a:lnTo>
                <a:lnTo>
                  <a:pt x="0" y="3857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3678228" y="6397029"/>
            <a:ext cx="2858929" cy="18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Нема 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недовољних </a:t>
            </a:r>
          </a:p>
          <a:p>
            <a:pPr algn="l">
              <a:lnSpc>
                <a:spcPts val="4899"/>
              </a:lnSpc>
            </a:pPr>
            <a:r>
              <a:rPr lang="en-US" sz="34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оцена.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90600" y="876300"/>
            <a:ext cx="16383000" cy="8991600"/>
          </a:xfrm>
          <a:custGeom>
            <a:avLst/>
            <a:gdLst/>
            <a:ahLst/>
            <a:cxnLst/>
            <a:rect l="l" t="t" r="r" b="b"/>
            <a:pathLst>
              <a:path w="14232771" h="17954183">
                <a:moveTo>
                  <a:pt x="0" y="0"/>
                </a:moveTo>
                <a:lnTo>
                  <a:pt x="14232770" y="0"/>
                </a:lnTo>
                <a:lnTo>
                  <a:pt x="14232770" y="17954184"/>
                </a:lnTo>
                <a:lnTo>
                  <a:pt x="0" y="1795418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214014" y="3824226"/>
            <a:ext cx="9599748" cy="4682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Пословни администратор</a:t>
            </a:r>
          </a:p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Електротехничар рачунара</a:t>
            </a:r>
          </a:p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Техничар мехатронике</a:t>
            </a:r>
          </a:p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Техничар за компјутерско управљање</a:t>
            </a:r>
          </a:p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Техничар за компјутерско конструисање</a:t>
            </a:r>
          </a:p>
          <a:p>
            <a:pPr algn="l">
              <a:lnSpc>
                <a:spcPts val="5316"/>
              </a:lnSpc>
            </a:pPr>
            <a:r>
              <a:rPr lang="en-US" sz="379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Техничар моторних возила</a:t>
            </a:r>
          </a:p>
          <a:p>
            <a:pPr algn="l">
              <a:lnSpc>
                <a:spcPts val="5316"/>
              </a:lnSpc>
            </a:pPr>
            <a:endParaRPr lang="en-US" sz="3797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45685" y="2353715"/>
            <a:ext cx="8596630" cy="778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Образовни профили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5674"/>
            <a:ext cx="13048598" cy="1073906"/>
          </a:xfrm>
          <a:custGeom>
            <a:avLst/>
            <a:gdLst/>
            <a:ahLst/>
            <a:cxnLst/>
            <a:rect l="l" t="t" r="r" b="b"/>
            <a:pathLst>
              <a:path w="13048598" h="1803079">
                <a:moveTo>
                  <a:pt x="13048598" y="0"/>
                </a:moveTo>
                <a:lnTo>
                  <a:pt x="0" y="0"/>
                </a:lnTo>
                <a:lnTo>
                  <a:pt x="0" y="1803079"/>
                </a:lnTo>
                <a:lnTo>
                  <a:pt x="13048598" y="1803079"/>
                </a:lnTo>
                <a:lnTo>
                  <a:pt x="1304859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6781800" y="9069385"/>
            <a:ext cx="11506200" cy="1211835"/>
          </a:xfrm>
          <a:custGeom>
            <a:avLst/>
            <a:gdLst/>
            <a:ahLst/>
            <a:cxnLst/>
            <a:rect l="l" t="t" r="r" b="b"/>
            <a:pathLst>
              <a:path w="13290330" h="1836482">
                <a:moveTo>
                  <a:pt x="13290331" y="0"/>
                </a:moveTo>
                <a:lnTo>
                  <a:pt x="0" y="0"/>
                </a:lnTo>
                <a:lnTo>
                  <a:pt x="0" y="1836482"/>
                </a:lnTo>
                <a:lnTo>
                  <a:pt x="13290331" y="1836482"/>
                </a:lnTo>
                <a:lnTo>
                  <a:pt x="132903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1028700" y="2314017"/>
            <a:ext cx="1117886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2388537" y="2294967"/>
            <a:ext cx="487076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0" y="9113265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3" y="0"/>
                </a:lnTo>
                <a:lnTo>
                  <a:pt x="1806493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28700" y="8892775"/>
            <a:ext cx="530344" cy="731051"/>
          </a:xfrm>
          <a:custGeom>
            <a:avLst/>
            <a:gdLst/>
            <a:ahLst/>
            <a:cxnLst/>
            <a:rect l="l" t="t" r="r" b="b"/>
            <a:pathLst>
              <a:path w="530344" h="731051">
                <a:moveTo>
                  <a:pt x="0" y="0"/>
                </a:moveTo>
                <a:lnTo>
                  <a:pt x="530344" y="0"/>
                </a:lnTo>
                <a:lnTo>
                  <a:pt x="530344" y="731050"/>
                </a:lnTo>
                <a:lnTo>
                  <a:pt x="0" y="73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947495" y="611697"/>
            <a:ext cx="12393010" cy="227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90"/>
              </a:lnSpc>
            </a:pPr>
            <a:r>
              <a:rPr lang="en-US" sz="3278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5. Да ли си задовољан/на бројем часова током досадашњег школова на којима си учио/ла о правопису?</a:t>
            </a:r>
          </a:p>
          <a:p>
            <a:pPr algn="ctr">
              <a:lnSpc>
                <a:spcPts val="4590"/>
              </a:lnSpc>
              <a:spcBef>
                <a:spcPct val="0"/>
              </a:spcBef>
            </a:pPr>
            <a:endParaRPr lang="en-US" sz="3278" b="1">
              <a:solidFill>
                <a:srgbClr val="01070A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702939" y="2683445"/>
            <a:ext cx="8882121" cy="6940380"/>
          </a:xfrm>
          <a:custGeom>
            <a:avLst/>
            <a:gdLst/>
            <a:ahLst/>
            <a:cxnLst/>
            <a:rect l="l" t="t" r="r" b="b"/>
            <a:pathLst>
              <a:path w="8882121" h="6940380">
                <a:moveTo>
                  <a:pt x="0" y="0"/>
                </a:moveTo>
                <a:lnTo>
                  <a:pt x="8882122" y="0"/>
                </a:lnTo>
                <a:lnTo>
                  <a:pt x="8882122" y="6940380"/>
                </a:lnTo>
                <a:lnTo>
                  <a:pt x="0" y="69403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1764" t="-38342" r="-106588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6530559" y="5522971"/>
            <a:ext cx="1086957" cy="7616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44"/>
              </a:lnSpc>
            </a:pPr>
            <a:r>
              <a:rPr lang="en-US" sz="4460" b="1" dirty="0" err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Да</a:t>
            </a:r>
            <a:r>
              <a:rPr lang="en-US" sz="4460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72961" y="5200719"/>
            <a:ext cx="825374" cy="6792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44"/>
              </a:lnSpc>
            </a:pPr>
            <a:r>
              <a:rPr lang="en-US" sz="3960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Не.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-13032"/>
            <a:ext cx="13290330" cy="1836482"/>
          </a:xfrm>
          <a:custGeom>
            <a:avLst/>
            <a:gdLst/>
            <a:ahLst/>
            <a:cxnLst/>
            <a:rect l="l" t="t" r="r" b="b"/>
            <a:pathLst>
              <a:path w="13290330" h="1836482">
                <a:moveTo>
                  <a:pt x="13290330" y="0"/>
                </a:moveTo>
                <a:lnTo>
                  <a:pt x="0" y="0"/>
                </a:lnTo>
                <a:lnTo>
                  <a:pt x="0" y="1836482"/>
                </a:lnTo>
                <a:lnTo>
                  <a:pt x="13290330" y="1836482"/>
                </a:lnTo>
                <a:lnTo>
                  <a:pt x="1329033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5035770" y="8450518"/>
            <a:ext cx="13290330" cy="1836482"/>
          </a:xfrm>
          <a:custGeom>
            <a:avLst/>
            <a:gdLst/>
            <a:ahLst/>
            <a:cxnLst/>
            <a:rect l="l" t="t" r="r" b="b"/>
            <a:pathLst>
              <a:path w="13290330" h="1836482">
                <a:moveTo>
                  <a:pt x="13290331" y="0"/>
                </a:moveTo>
                <a:lnTo>
                  <a:pt x="0" y="0"/>
                </a:lnTo>
                <a:lnTo>
                  <a:pt x="0" y="1836482"/>
                </a:lnTo>
                <a:lnTo>
                  <a:pt x="13290331" y="1836482"/>
                </a:lnTo>
                <a:lnTo>
                  <a:pt x="13290331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358638" y="2782142"/>
            <a:ext cx="8114015" cy="5883447"/>
            <a:chOff x="0" y="0"/>
            <a:chExt cx="14742990" cy="10690097"/>
          </a:xfrm>
        </p:grpSpPr>
        <p:sp>
          <p:nvSpPr>
            <p:cNvPr id="5" name="Freeform 5"/>
            <p:cNvSpPr/>
            <p:nvPr/>
          </p:nvSpPr>
          <p:spPr>
            <a:xfrm>
              <a:off x="31750" y="31750"/>
              <a:ext cx="14679490" cy="10626596"/>
            </a:xfrm>
            <a:custGeom>
              <a:avLst/>
              <a:gdLst/>
              <a:ahLst/>
              <a:cxnLst/>
              <a:rect l="l" t="t" r="r" b="b"/>
              <a:pathLst>
                <a:path w="14679490" h="10626596">
                  <a:moveTo>
                    <a:pt x="14586779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4585510" y="0"/>
                  </a:lnTo>
                  <a:cubicBezTo>
                    <a:pt x="14636310" y="0"/>
                    <a:pt x="14678220" y="41910"/>
                    <a:pt x="14678220" y="92710"/>
                  </a:cubicBezTo>
                  <a:lnTo>
                    <a:pt x="14678220" y="10532617"/>
                  </a:lnTo>
                  <a:cubicBezTo>
                    <a:pt x="14679490" y="10584686"/>
                    <a:pt x="14637579" y="10626596"/>
                    <a:pt x="14586779" y="10626596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14742990" cy="10690096"/>
            </a:xfrm>
            <a:custGeom>
              <a:avLst/>
              <a:gdLst/>
              <a:ahLst/>
              <a:cxnLst/>
              <a:rect l="l" t="t" r="r" b="b"/>
              <a:pathLst>
                <a:path w="14742990" h="10690096">
                  <a:moveTo>
                    <a:pt x="14618529" y="59690"/>
                  </a:moveTo>
                  <a:cubicBezTo>
                    <a:pt x="14654090" y="59690"/>
                    <a:pt x="14683299" y="88900"/>
                    <a:pt x="14683299" y="124460"/>
                  </a:cubicBezTo>
                  <a:lnTo>
                    <a:pt x="14683299" y="10565636"/>
                  </a:lnTo>
                  <a:cubicBezTo>
                    <a:pt x="14683299" y="10601196"/>
                    <a:pt x="14654090" y="10630406"/>
                    <a:pt x="14618529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4618529" y="59690"/>
                  </a:lnTo>
                  <a:moveTo>
                    <a:pt x="14618529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14618529" y="10690096"/>
                  </a:lnTo>
                  <a:cubicBezTo>
                    <a:pt x="14687110" y="10690096"/>
                    <a:pt x="14742990" y="10634217"/>
                    <a:pt x="14742990" y="10565636"/>
                  </a:cubicBezTo>
                  <a:lnTo>
                    <a:pt x="14742990" y="124460"/>
                  </a:lnTo>
                  <a:cubicBezTo>
                    <a:pt x="14742990" y="55880"/>
                    <a:pt x="14687110" y="0"/>
                    <a:pt x="14618529" y="0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9729001" y="2797790"/>
            <a:ext cx="7950178" cy="5867799"/>
            <a:chOff x="0" y="0"/>
            <a:chExt cx="14483824" cy="10690097"/>
          </a:xfrm>
        </p:grpSpPr>
        <p:sp>
          <p:nvSpPr>
            <p:cNvPr id="8" name="Freeform 8"/>
            <p:cNvSpPr/>
            <p:nvPr/>
          </p:nvSpPr>
          <p:spPr>
            <a:xfrm>
              <a:off x="31750" y="31750"/>
              <a:ext cx="14420324" cy="10626596"/>
            </a:xfrm>
            <a:custGeom>
              <a:avLst/>
              <a:gdLst/>
              <a:ahLst/>
              <a:cxnLst/>
              <a:rect l="l" t="t" r="r" b="b"/>
              <a:pathLst>
                <a:path w="14420324" h="10626596">
                  <a:moveTo>
                    <a:pt x="14327614" y="10626596"/>
                  </a:moveTo>
                  <a:lnTo>
                    <a:pt x="92710" y="10626596"/>
                  </a:lnTo>
                  <a:cubicBezTo>
                    <a:pt x="41910" y="10626596"/>
                    <a:pt x="0" y="10584686"/>
                    <a:pt x="0" y="10533886"/>
                  </a:cubicBezTo>
                  <a:lnTo>
                    <a:pt x="0" y="92710"/>
                  </a:lnTo>
                  <a:cubicBezTo>
                    <a:pt x="0" y="41910"/>
                    <a:pt x="41910" y="0"/>
                    <a:pt x="92710" y="0"/>
                  </a:cubicBezTo>
                  <a:lnTo>
                    <a:pt x="14326344" y="0"/>
                  </a:lnTo>
                  <a:cubicBezTo>
                    <a:pt x="14377144" y="0"/>
                    <a:pt x="14419055" y="41910"/>
                    <a:pt x="14419055" y="92710"/>
                  </a:cubicBezTo>
                  <a:lnTo>
                    <a:pt x="14419055" y="10532617"/>
                  </a:lnTo>
                  <a:cubicBezTo>
                    <a:pt x="14420324" y="10584686"/>
                    <a:pt x="14378414" y="10626596"/>
                    <a:pt x="14327614" y="10626596"/>
                  </a:cubicBezTo>
                  <a:close/>
                </a:path>
              </a:pathLst>
            </a:custGeom>
            <a:solidFill>
              <a:srgbClr val="FFFEF7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4483824" cy="10690096"/>
            </a:xfrm>
            <a:custGeom>
              <a:avLst/>
              <a:gdLst/>
              <a:ahLst/>
              <a:cxnLst/>
              <a:rect l="l" t="t" r="r" b="b"/>
              <a:pathLst>
                <a:path w="14483824" h="10690096">
                  <a:moveTo>
                    <a:pt x="14359364" y="59690"/>
                  </a:moveTo>
                  <a:cubicBezTo>
                    <a:pt x="14394924" y="59690"/>
                    <a:pt x="14424134" y="88900"/>
                    <a:pt x="14424134" y="124460"/>
                  </a:cubicBezTo>
                  <a:lnTo>
                    <a:pt x="14424134" y="10565636"/>
                  </a:lnTo>
                  <a:cubicBezTo>
                    <a:pt x="14424134" y="10601196"/>
                    <a:pt x="14394924" y="10630406"/>
                    <a:pt x="14359364" y="10630406"/>
                  </a:cubicBezTo>
                  <a:lnTo>
                    <a:pt x="124460" y="10630406"/>
                  </a:lnTo>
                  <a:cubicBezTo>
                    <a:pt x="88900" y="10630406"/>
                    <a:pt x="59690" y="10601196"/>
                    <a:pt x="59690" y="10565636"/>
                  </a:cubicBezTo>
                  <a:lnTo>
                    <a:pt x="59690" y="124460"/>
                  </a:lnTo>
                  <a:cubicBezTo>
                    <a:pt x="59690" y="88900"/>
                    <a:pt x="88900" y="59690"/>
                    <a:pt x="124460" y="59690"/>
                  </a:cubicBezTo>
                  <a:lnTo>
                    <a:pt x="14359364" y="59690"/>
                  </a:lnTo>
                  <a:moveTo>
                    <a:pt x="14359364" y="0"/>
                  </a:moveTo>
                  <a:lnTo>
                    <a:pt x="124460" y="0"/>
                  </a:lnTo>
                  <a:cubicBezTo>
                    <a:pt x="55880" y="0"/>
                    <a:pt x="0" y="55880"/>
                    <a:pt x="0" y="124460"/>
                  </a:cubicBezTo>
                  <a:lnTo>
                    <a:pt x="0" y="10565636"/>
                  </a:lnTo>
                  <a:cubicBezTo>
                    <a:pt x="0" y="10634217"/>
                    <a:pt x="55880" y="10690096"/>
                    <a:pt x="124460" y="10690096"/>
                  </a:cubicBezTo>
                  <a:lnTo>
                    <a:pt x="14359364" y="10690096"/>
                  </a:lnTo>
                  <a:cubicBezTo>
                    <a:pt x="14427944" y="10690096"/>
                    <a:pt x="14483824" y="10634217"/>
                    <a:pt x="14483824" y="10565636"/>
                  </a:cubicBezTo>
                  <a:lnTo>
                    <a:pt x="14483824" y="124460"/>
                  </a:lnTo>
                  <a:cubicBezTo>
                    <a:pt x="14483824" y="55880"/>
                    <a:pt x="14427944" y="0"/>
                    <a:pt x="14359364" y="0"/>
                  </a:cubicBezTo>
                  <a:close/>
                </a:path>
              </a:pathLst>
            </a:custGeom>
            <a:solidFill>
              <a:srgbClr val="191919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901314" y="3199145"/>
            <a:ext cx="2776637" cy="565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19"/>
              </a:lnSpc>
            </a:pPr>
            <a:r>
              <a:rPr lang="en-US" sz="3499" b="1">
                <a:solidFill>
                  <a:srgbClr val="EB04A3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ДЕВОЈЧИЦЕ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705116" y="3172094"/>
            <a:ext cx="1997949" cy="592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1"/>
              </a:lnSpc>
            </a:pPr>
            <a:r>
              <a:rPr lang="en-US" sz="3599">
                <a:solidFill>
                  <a:srgbClr val="817CFF"/>
                </a:solidFill>
                <a:latin typeface="Handy Casual"/>
                <a:ea typeface="Handy Casual"/>
                <a:cs typeface="Handy Casual"/>
                <a:sym typeface="Handy Casual"/>
              </a:rPr>
              <a:t>ДЕЧАЦИ</a:t>
            </a:r>
          </a:p>
        </p:txBody>
      </p:sp>
      <p:sp>
        <p:nvSpPr>
          <p:cNvPr id="12" name="AutoShape 12"/>
          <p:cNvSpPr/>
          <p:nvPr/>
        </p:nvSpPr>
        <p:spPr>
          <a:xfrm>
            <a:off x="1028700" y="2314017"/>
            <a:ext cx="1117886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AutoShape 13"/>
          <p:cNvSpPr/>
          <p:nvPr/>
        </p:nvSpPr>
        <p:spPr>
          <a:xfrm flipH="1" flipV="1">
            <a:off x="9729001" y="2314017"/>
            <a:ext cx="753029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4" name="Freeform 14"/>
          <p:cNvSpPr/>
          <p:nvPr/>
        </p:nvSpPr>
        <p:spPr>
          <a:xfrm>
            <a:off x="0" y="9113265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3" y="0"/>
                </a:lnTo>
                <a:lnTo>
                  <a:pt x="1806493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28700" y="8892775"/>
            <a:ext cx="530344" cy="731051"/>
          </a:xfrm>
          <a:custGeom>
            <a:avLst/>
            <a:gdLst/>
            <a:ahLst/>
            <a:cxnLst/>
            <a:rect l="l" t="t" r="r" b="b"/>
            <a:pathLst>
              <a:path w="530344" h="731051">
                <a:moveTo>
                  <a:pt x="0" y="0"/>
                </a:moveTo>
                <a:lnTo>
                  <a:pt x="530344" y="0"/>
                </a:lnTo>
                <a:lnTo>
                  <a:pt x="530344" y="731050"/>
                </a:lnTo>
                <a:lnTo>
                  <a:pt x="0" y="73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696663" y="1018802"/>
            <a:ext cx="8894674" cy="121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  <a:spcBef>
                <a:spcPct val="0"/>
              </a:spcBef>
            </a:pPr>
            <a:r>
              <a:rPr lang="en-US" sz="3532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6. Коју оцену би себи дао/ла из области правописа?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532318" y="4278765"/>
            <a:ext cx="8114015" cy="378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(недовољан) 1 -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(довољан) 2 -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(добар) 3 -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29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(врлодобар) 4 -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27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(одличан) 5 -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80284" y="4278765"/>
            <a:ext cx="8114015" cy="3786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(недовољан) 1 - /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(довољан) 2 - /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(добар) 3 -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(врлодобар) 4 -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14</a:t>
            </a:r>
          </a:p>
          <a:p>
            <a:pPr algn="l">
              <a:lnSpc>
                <a:spcPts val="6019"/>
              </a:lnSpc>
            </a:pPr>
            <a:r>
              <a:rPr lang="en-US" sz="42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(одличан) 5 - </a:t>
            </a:r>
            <a:r>
              <a:rPr lang="en-US" sz="42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0927" y="3669628"/>
            <a:ext cx="4555244" cy="4384462"/>
            <a:chOff x="30480" y="591820"/>
            <a:chExt cx="12736830" cy="122593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2"/>
              <a:stretch>
                <a:fillRect t="-20734" b="-42258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4113920" y="2062264"/>
            <a:ext cx="4174080" cy="4017589"/>
            <a:chOff x="30480" y="591820"/>
            <a:chExt cx="12736830" cy="12259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736830" cy="12259310"/>
            </a:xfrm>
            <a:custGeom>
              <a:avLst/>
              <a:gdLst/>
              <a:ahLst/>
              <a:cxnLst/>
              <a:rect l="l" t="t" r="r" b="b"/>
              <a:pathLst>
                <a:path w="12736830" h="12259310">
                  <a:moveTo>
                    <a:pt x="11925300" y="4271010"/>
                  </a:moveTo>
                  <a:cubicBezTo>
                    <a:pt x="10819130" y="2120900"/>
                    <a:pt x="8590280" y="544830"/>
                    <a:pt x="6215380" y="297180"/>
                  </a:cubicBezTo>
                  <a:cubicBezTo>
                    <a:pt x="4277360" y="0"/>
                    <a:pt x="3002280" y="913130"/>
                    <a:pt x="1960880" y="2170430"/>
                  </a:cubicBezTo>
                  <a:cubicBezTo>
                    <a:pt x="919480" y="3427730"/>
                    <a:pt x="365760" y="5030470"/>
                    <a:pt x="142240" y="6647180"/>
                  </a:cubicBezTo>
                  <a:cubicBezTo>
                    <a:pt x="24130" y="7500620"/>
                    <a:pt x="0" y="8406130"/>
                    <a:pt x="361950" y="9188450"/>
                  </a:cubicBezTo>
                  <a:cubicBezTo>
                    <a:pt x="820420" y="10180320"/>
                    <a:pt x="1822450" y="10811510"/>
                    <a:pt x="2842260" y="11203940"/>
                  </a:cubicBezTo>
                  <a:cubicBezTo>
                    <a:pt x="5585460" y="12259310"/>
                    <a:pt x="8953501" y="11850370"/>
                    <a:pt x="11088370" y="9828530"/>
                  </a:cubicBezTo>
                  <a:cubicBezTo>
                    <a:pt x="11756390" y="9196070"/>
                    <a:pt x="12303760" y="8403590"/>
                    <a:pt x="12499340" y="7504430"/>
                  </a:cubicBezTo>
                  <a:cubicBezTo>
                    <a:pt x="12736830" y="6413500"/>
                    <a:pt x="12435840" y="5264150"/>
                    <a:pt x="11925300" y="4271010"/>
                  </a:cubicBezTo>
                  <a:close/>
                </a:path>
              </a:pathLst>
            </a:custGeom>
            <a:blipFill>
              <a:blip r:embed="rId3"/>
              <a:stretch>
                <a:fillRect l="-19107" r="-19107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7051433" y="4853459"/>
            <a:ext cx="5041619" cy="5041619"/>
            <a:chOff x="0" y="0"/>
            <a:chExt cx="12700000" cy="12700000"/>
          </a:xfrm>
        </p:grpSpPr>
        <p:sp>
          <p:nvSpPr>
            <p:cNvPr id="7" name="Freeform 7"/>
            <p:cNvSpPr/>
            <p:nvPr/>
          </p:nvSpPr>
          <p:spPr>
            <a:xfrm>
              <a:off x="-11430" y="857250"/>
              <a:ext cx="13009880" cy="11644630"/>
            </a:xfrm>
            <a:custGeom>
              <a:avLst/>
              <a:gdLst/>
              <a:ahLst/>
              <a:cxnLst/>
              <a:rect l="l" t="t" r="r" b="b"/>
              <a:pathLst>
                <a:path w="13009880" h="11644630">
                  <a:moveTo>
                    <a:pt x="10152380" y="938530"/>
                  </a:moveTo>
                  <a:cubicBezTo>
                    <a:pt x="8962390" y="189230"/>
                    <a:pt x="8643620" y="154940"/>
                    <a:pt x="7245350" y="0"/>
                  </a:cubicBezTo>
                  <a:cubicBezTo>
                    <a:pt x="4039870" y="38100"/>
                    <a:pt x="1441450" y="1889760"/>
                    <a:pt x="435610" y="4933950"/>
                  </a:cubicBezTo>
                  <a:cubicBezTo>
                    <a:pt x="91440" y="5975350"/>
                    <a:pt x="0" y="7139940"/>
                    <a:pt x="403860" y="8159750"/>
                  </a:cubicBezTo>
                  <a:cubicBezTo>
                    <a:pt x="934720" y="9499600"/>
                    <a:pt x="2254250" y="10407650"/>
                    <a:pt x="3648710" y="10773410"/>
                  </a:cubicBezTo>
                  <a:cubicBezTo>
                    <a:pt x="5043170" y="11140440"/>
                    <a:pt x="6578600" y="11644630"/>
                    <a:pt x="8008620" y="11470640"/>
                  </a:cubicBezTo>
                  <a:cubicBezTo>
                    <a:pt x="9123680" y="11334750"/>
                    <a:pt x="10237470" y="10519410"/>
                    <a:pt x="11071860" y="9767570"/>
                  </a:cubicBezTo>
                  <a:cubicBezTo>
                    <a:pt x="11625580" y="9268460"/>
                    <a:pt x="11971020" y="8576310"/>
                    <a:pt x="12202160" y="7867650"/>
                  </a:cubicBezTo>
                  <a:cubicBezTo>
                    <a:pt x="13009880" y="5401310"/>
                    <a:pt x="12348210" y="2322830"/>
                    <a:pt x="10152380" y="938530"/>
                  </a:cubicBezTo>
                  <a:close/>
                </a:path>
              </a:pathLst>
            </a:custGeom>
            <a:blipFill>
              <a:blip r:embed="rId4"/>
              <a:stretch>
                <a:fillRect l="-19656" r="-19656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8194773" y="0"/>
            <a:ext cx="10083238" cy="1393320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-1" y="8962257"/>
            <a:ext cx="9279203" cy="1324742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62081"/>
            </a:stretch>
          </a:blipFill>
        </p:spPr>
      </p:sp>
      <p:sp>
        <p:nvSpPr>
          <p:cNvPr id="10" name="Freeform 10"/>
          <p:cNvSpPr/>
          <p:nvPr/>
        </p:nvSpPr>
        <p:spPr>
          <a:xfrm rot="-1568932">
            <a:off x="1485922" y="1536885"/>
            <a:ext cx="1443297" cy="2069242"/>
          </a:xfrm>
          <a:custGeom>
            <a:avLst/>
            <a:gdLst/>
            <a:ahLst/>
            <a:cxnLst/>
            <a:rect l="l" t="t" r="r" b="b"/>
            <a:pathLst>
              <a:path w="1443297" h="2069242">
                <a:moveTo>
                  <a:pt x="0" y="0"/>
                </a:moveTo>
                <a:lnTo>
                  <a:pt x="1443297" y="0"/>
                </a:lnTo>
                <a:lnTo>
                  <a:pt x="1443297" y="2069242"/>
                </a:lnTo>
                <a:lnTo>
                  <a:pt x="0" y="206924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113920" y="6856667"/>
            <a:ext cx="3539744" cy="3430333"/>
          </a:xfrm>
          <a:custGeom>
            <a:avLst/>
            <a:gdLst/>
            <a:ahLst/>
            <a:cxnLst/>
            <a:rect l="l" t="t" r="r" b="b"/>
            <a:pathLst>
              <a:path w="3539744" h="3430333">
                <a:moveTo>
                  <a:pt x="0" y="0"/>
                </a:moveTo>
                <a:lnTo>
                  <a:pt x="3539743" y="0"/>
                </a:lnTo>
                <a:lnTo>
                  <a:pt x="3539743" y="3430333"/>
                </a:lnTo>
                <a:lnTo>
                  <a:pt x="0" y="343033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240727">
            <a:off x="3193661" y="857481"/>
            <a:ext cx="1162426" cy="1666560"/>
          </a:xfrm>
          <a:custGeom>
            <a:avLst/>
            <a:gdLst/>
            <a:ahLst/>
            <a:cxnLst/>
            <a:rect l="l" t="t" r="r" b="b"/>
            <a:pathLst>
              <a:path w="1162426" h="1666560">
                <a:moveTo>
                  <a:pt x="0" y="0"/>
                </a:moveTo>
                <a:lnTo>
                  <a:pt x="1162426" y="0"/>
                </a:lnTo>
                <a:lnTo>
                  <a:pt x="1162426" y="1666560"/>
                </a:lnTo>
                <a:lnTo>
                  <a:pt x="0" y="16665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4957938" y="1810816"/>
            <a:ext cx="8372124" cy="2867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44"/>
              </a:lnSpc>
            </a:pPr>
            <a:r>
              <a:rPr lang="en-US" sz="396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7. Пажљиво прочитај питање, размисли и одговори. </a:t>
            </a:r>
          </a:p>
          <a:p>
            <a:pPr algn="l">
              <a:lnSpc>
                <a:spcPts val="5964"/>
              </a:lnSpc>
              <a:spcBef>
                <a:spcPct val="0"/>
              </a:spcBef>
            </a:pPr>
            <a:r>
              <a:rPr lang="en-US" sz="426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Шта мислиш да ли ти је потребан правопис и зашто?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72979" y="316230"/>
            <a:ext cx="11559640" cy="64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303030"/>
                </a:solidFill>
                <a:latin typeface="Pluma Bold"/>
                <a:ea typeface="Pluma Bold"/>
                <a:cs typeface="Pluma Bold"/>
                <a:sym typeface="Pluma Bold"/>
              </a:rPr>
              <a:t>ОДГОВОРИ ДЕВОЈЧИЦА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89759" y="1266859"/>
            <a:ext cx="17708481" cy="8414408"/>
            <a:chOff x="0" y="0"/>
            <a:chExt cx="4342686" cy="20634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42686" cy="2063482"/>
            </a:xfrm>
            <a:custGeom>
              <a:avLst/>
              <a:gdLst/>
              <a:ahLst/>
              <a:cxnLst/>
              <a:rect l="l" t="t" r="r" b="b"/>
              <a:pathLst>
                <a:path w="4342686" h="2063482">
                  <a:moveTo>
                    <a:pt x="34975" y="0"/>
                  </a:moveTo>
                  <a:lnTo>
                    <a:pt x="4307711" y="0"/>
                  </a:lnTo>
                  <a:cubicBezTo>
                    <a:pt x="4327027" y="0"/>
                    <a:pt x="4342686" y="15659"/>
                    <a:pt x="4342686" y="34975"/>
                  </a:cubicBezTo>
                  <a:lnTo>
                    <a:pt x="4342686" y="2028507"/>
                  </a:lnTo>
                  <a:cubicBezTo>
                    <a:pt x="4342686" y="2047823"/>
                    <a:pt x="4327027" y="2063482"/>
                    <a:pt x="4307711" y="2063482"/>
                  </a:cubicBezTo>
                  <a:lnTo>
                    <a:pt x="34975" y="2063482"/>
                  </a:lnTo>
                  <a:cubicBezTo>
                    <a:pt x="15659" y="2063482"/>
                    <a:pt x="0" y="2047823"/>
                    <a:pt x="0" y="2028507"/>
                  </a:cubicBezTo>
                  <a:lnTo>
                    <a:pt x="0" y="34975"/>
                  </a:lnTo>
                  <a:cubicBezTo>
                    <a:pt x="0" y="15659"/>
                    <a:pt x="15659" y="0"/>
                    <a:pt x="34975" y="0"/>
                  </a:cubicBezTo>
                  <a:close/>
                </a:path>
              </a:pathLst>
            </a:custGeom>
            <a:solidFill>
              <a:srgbClr val="FFFFFF"/>
            </a:solidFill>
            <a:ln cap="rnd">
              <a:noFill/>
              <a:prstDash val="solid"/>
              <a:round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4342686" cy="1958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22110" y="1607820"/>
            <a:ext cx="17765890" cy="2785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1.    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потребан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јер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основни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алат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осигурава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јасну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прецизну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u="sng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Ако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поштују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правила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текст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може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постати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неразумљив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или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двосмислен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што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може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довести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до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неспоразума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Такође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правилно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коришћење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одражава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поштовање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према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језику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читаоцима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и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помаже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одражавању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стандардизованог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облика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језика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разумљив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свима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22110" y="4773370"/>
            <a:ext cx="16289137" cy="1721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2.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потребан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могу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u="sng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комуницирам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људима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потпуним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разумевањем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00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схватањем</a:t>
            </a:r>
            <a:r>
              <a:rPr lang="en-U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ctr">
              <a:lnSpc>
                <a:spcPts val="4759"/>
              </a:lnSpc>
            </a:pPr>
            <a:r>
              <a:rPr lang="sr-Latn-RS" sz="3200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..</a:t>
            </a:r>
            <a:endParaRPr lang="en-US" sz="3200" i="1" dirty="0">
              <a:solidFill>
                <a:srgbClr val="30303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4759" y="6147193"/>
            <a:ext cx="13847921" cy="5741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303030"/>
                </a:solidFill>
                <a:latin typeface="Open Sans"/>
                <a:ea typeface="Open Sans"/>
                <a:cs typeface="Open Sans"/>
                <a:sym typeface="Open Sans"/>
              </a:rPr>
              <a:t>3.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Потребан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правилно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изражавање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u="sng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комуникацију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</a:t>
            </a:r>
            <a:r>
              <a:rPr lang="en-US" sz="3399" i="1" dirty="0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људима</a:t>
            </a:r>
            <a:endParaRPr lang="en-US" sz="3399" i="1" dirty="0">
              <a:solidFill>
                <a:srgbClr val="30303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64759" y="6987501"/>
            <a:ext cx="17823241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4.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Мислим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битан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потребан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зато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што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кроз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њега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обогаћујемо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своје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   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изражавање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речник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као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смисао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реченице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267158" y="103713"/>
            <a:ext cx="1150203" cy="1150203"/>
          </a:xfrm>
          <a:custGeom>
            <a:avLst/>
            <a:gdLst/>
            <a:ahLst/>
            <a:cxnLst/>
            <a:rect l="l" t="t" r="r" b="b"/>
            <a:pathLst>
              <a:path w="1150203" h="1150203">
                <a:moveTo>
                  <a:pt x="0" y="0"/>
                </a:moveTo>
                <a:lnTo>
                  <a:pt x="1150203" y="0"/>
                </a:lnTo>
                <a:lnTo>
                  <a:pt x="1150203" y="1150204"/>
                </a:lnTo>
                <a:lnTo>
                  <a:pt x="0" y="1150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22110" y="8344496"/>
            <a:ext cx="18288000" cy="2269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5.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Потребан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важан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јер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омогућава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јасно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изражавање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</a:t>
            </a:r>
          </a:p>
          <a:p>
            <a:pPr algn="l">
              <a:lnSpc>
                <a:spcPts val="4480"/>
              </a:lnSpc>
            </a:pP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оставља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бољи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утисак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00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друг</a:t>
            </a:r>
            <a:r>
              <a:rPr lang="sr-Latn-RS" sz="3200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e</a:t>
            </a:r>
            <a:endParaRPr lang="en-US" sz="32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480"/>
              </a:lnSpc>
            </a:pPr>
            <a:endParaRPr lang="en-US" sz="32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480"/>
              </a:lnSpc>
            </a:pPr>
            <a:endParaRPr lang="en-US" sz="3200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232379" y="1304274"/>
            <a:ext cx="17708481" cy="8414408"/>
            <a:chOff x="0" y="0"/>
            <a:chExt cx="4342686" cy="206348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42686" cy="2063482"/>
            </a:xfrm>
            <a:custGeom>
              <a:avLst/>
              <a:gdLst/>
              <a:ahLst/>
              <a:cxnLst/>
              <a:rect l="l" t="t" r="r" b="b"/>
              <a:pathLst>
                <a:path w="4342686" h="2063482">
                  <a:moveTo>
                    <a:pt x="34975" y="0"/>
                  </a:moveTo>
                  <a:lnTo>
                    <a:pt x="4307711" y="0"/>
                  </a:lnTo>
                  <a:cubicBezTo>
                    <a:pt x="4327027" y="0"/>
                    <a:pt x="4342686" y="15659"/>
                    <a:pt x="4342686" y="34975"/>
                  </a:cubicBezTo>
                  <a:lnTo>
                    <a:pt x="4342686" y="2028507"/>
                  </a:lnTo>
                  <a:cubicBezTo>
                    <a:pt x="4342686" y="2047823"/>
                    <a:pt x="4327027" y="2063482"/>
                    <a:pt x="4307711" y="2063482"/>
                  </a:cubicBezTo>
                  <a:lnTo>
                    <a:pt x="34975" y="2063482"/>
                  </a:lnTo>
                  <a:cubicBezTo>
                    <a:pt x="15659" y="2063482"/>
                    <a:pt x="0" y="2047823"/>
                    <a:pt x="0" y="2028507"/>
                  </a:cubicBezTo>
                  <a:lnTo>
                    <a:pt x="0" y="34975"/>
                  </a:lnTo>
                  <a:cubicBezTo>
                    <a:pt x="0" y="15659"/>
                    <a:pt x="15659" y="0"/>
                    <a:pt x="3497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104775"/>
              <a:ext cx="4342686" cy="19587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1028700" y="4210900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083631" y="5291333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083631" y="6322428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028700" y="7851164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12267158" y="103713"/>
            <a:ext cx="1150203" cy="1150203"/>
          </a:xfrm>
          <a:custGeom>
            <a:avLst/>
            <a:gdLst/>
            <a:ahLst/>
            <a:cxnLst/>
            <a:rect l="l" t="t" r="r" b="b"/>
            <a:pathLst>
              <a:path w="1150203" h="1150203">
                <a:moveTo>
                  <a:pt x="0" y="0"/>
                </a:moveTo>
                <a:lnTo>
                  <a:pt x="1150203" y="0"/>
                </a:lnTo>
                <a:lnTo>
                  <a:pt x="1150203" y="1150204"/>
                </a:lnTo>
                <a:lnTo>
                  <a:pt x="0" y="1150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972979" y="316230"/>
            <a:ext cx="11559640" cy="648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80"/>
              </a:lnSpc>
              <a:spcBef>
                <a:spcPct val="0"/>
              </a:spcBef>
            </a:pPr>
            <a:r>
              <a:rPr lang="en-US" sz="3700">
                <a:solidFill>
                  <a:srgbClr val="303030"/>
                </a:solidFill>
                <a:latin typeface="Pluma Bold"/>
                <a:ea typeface="Pluma Bold"/>
                <a:cs typeface="Pluma Bold"/>
                <a:sym typeface="Pluma Bold"/>
              </a:rPr>
              <a:t>ОДГОВОРИ ДЕЧАКА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19054" y="1862999"/>
            <a:ext cx="17274304" cy="34598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598"/>
              </a:lnSpc>
            </a:pPr>
            <a:r>
              <a:rPr lang="en-US" sz="3284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1. Да. Потрбан је. У суштини у свакодневном </a:t>
            </a:r>
            <a:r>
              <a:rPr lang="en-US" sz="3284" i="1" u="sng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разговору</a:t>
            </a:r>
            <a:r>
              <a:rPr lang="en-US" sz="3284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између другова, породице, родбине, није толико потребан, али већ током озбиљних пословних разговора треба, јер то показује колико је особа образована и интелектуална и помаже у потрази посла јер пре свега се ту такмичимо против конкуренције, док у свакодневном разговору нема те компетентности.</a:t>
            </a:r>
          </a:p>
          <a:p>
            <a:pPr algn="just">
              <a:lnSpc>
                <a:spcPts val="4598"/>
              </a:lnSpc>
            </a:pPr>
            <a:endParaRPr lang="en-US" sz="3284" i="1">
              <a:solidFill>
                <a:srgbClr val="30303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71551" y="5086350"/>
            <a:ext cx="1756931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2. Правопис ми је потребан јер помаже у правилном писању и спречава да дође до неспоразума приликом </a:t>
            </a:r>
            <a:r>
              <a:rPr lang="en-US" sz="3200" i="1" u="sng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комуникације </a:t>
            </a:r>
            <a:r>
              <a:rPr lang="en-US" sz="3200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 неким. </a:t>
            </a:r>
          </a:p>
          <a:p>
            <a:pPr algn="l">
              <a:lnSpc>
                <a:spcPts val="4480"/>
              </a:lnSpc>
            </a:pPr>
            <a:endParaRPr lang="en-US" sz="3200" i="1">
              <a:solidFill>
                <a:srgbClr val="30303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3920"/>
              </a:lnSpc>
            </a:pPr>
            <a:endParaRPr lang="en-US" sz="3200" i="1">
              <a:solidFill>
                <a:srgbClr val="30303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519054" y="6545606"/>
            <a:ext cx="17547465" cy="2887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20"/>
              </a:lnSpc>
            </a:pPr>
            <a:r>
              <a:rPr lang="en-US" sz="3300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3. Свакоме је потребан! Правопис је потребан како би се осигурала јасна и доследна </a:t>
            </a:r>
            <a:r>
              <a:rPr lang="en-US" sz="3300" i="1" u="sng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комуникација </a:t>
            </a:r>
            <a:r>
              <a:rPr lang="en-US" sz="3300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омогућавајући људима да правилно разумеју написано.</a:t>
            </a:r>
          </a:p>
          <a:p>
            <a:pPr algn="l">
              <a:lnSpc>
                <a:spcPts val="4620"/>
              </a:lnSpc>
            </a:pPr>
            <a:endParaRPr lang="en-US" sz="3300" i="1">
              <a:solidFill>
                <a:srgbClr val="30303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620"/>
              </a:lnSpc>
            </a:pPr>
            <a:r>
              <a:rPr lang="en-US" sz="3300" i="1">
                <a:solidFill>
                  <a:srgbClr val="30303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4. Правопис је потребан. Сматрам да сви људи треба да знају свој језик и како се правилно пише  и изговара.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7570" y="1336040"/>
            <a:ext cx="17752860" cy="8451823"/>
            <a:chOff x="0" y="0"/>
            <a:chExt cx="4353569" cy="20726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53569" cy="2072657"/>
            </a:xfrm>
            <a:custGeom>
              <a:avLst/>
              <a:gdLst/>
              <a:ahLst/>
              <a:cxnLst/>
              <a:rect l="l" t="t" r="r" b="b"/>
              <a:pathLst>
                <a:path w="4353569" h="2072657">
                  <a:moveTo>
                    <a:pt x="34888" y="0"/>
                  </a:moveTo>
                  <a:lnTo>
                    <a:pt x="4318681" y="0"/>
                  </a:lnTo>
                  <a:cubicBezTo>
                    <a:pt x="4337949" y="0"/>
                    <a:pt x="4353569" y="15620"/>
                    <a:pt x="4353569" y="34888"/>
                  </a:cubicBezTo>
                  <a:lnTo>
                    <a:pt x="4353569" y="2037770"/>
                  </a:lnTo>
                  <a:cubicBezTo>
                    <a:pt x="4353569" y="2057038"/>
                    <a:pt x="4337949" y="2072657"/>
                    <a:pt x="4318681" y="2072657"/>
                  </a:cubicBezTo>
                  <a:lnTo>
                    <a:pt x="34888" y="2072657"/>
                  </a:lnTo>
                  <a:cubicBezTo>
                    <a:pt x="15620" y="2072657"/>
                    <a:pt x="0" y="2057038"/>
                    <a:pt x="0" y="2037770"/>
                  </a:cubicBezTo>
                  <a:lnTo>
                    <a:pt x="0" y="34888"/>
                  </a:lnTo>
                  <a:cubicBezTo>
                    <a:pt x="0" y="15620"/>
                    <a:pt x="15620" y="0"/>
                    <a:pt x="348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53569" cy="1967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7245" y="1608754"/>
            <a:ext cx="17830755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5. Правопис ми је потребан да бих могао правилно да говорим, пишем и разумем српски језик.</a:t>
            </a:r>
          </a:p>
          <a:p>
            <a:pPr algn="l">
              <a:lnSpc>
                <a:spcPts val="4480"/>
              </a:lnSpc>
            </a:pPr>
            <a:endParaRPr lang="en-US" sz="3200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0" y="2936771"/>
            <a:ext cx="18606780" cy="1099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6. Да, потребан ми је јер желим да знам доста о правопису свог језика како бих био писмен. </a:t>
            </a:r>
          </a:p>
          <a:p>
            <a:pPr algn="ctr">
              <a:lnSpc>
                <a:spcPts val="4480"/>
              </a:lnSpc>
            </a:pPr>
            <a:endParaRPr lang="en-US" sz="3200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972979" y="316230"/>
            <a:ext cx="11559640" cy="196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80"/>
              </a:lnSpc>
            </a:pPr>
            <a:r>
              <a:rPr lang="en-US" sz="3700">
                <a:solidFill>
                  <a:srgbClr val="303030"/>
                </a:solidFill>
                <a:latin typeface="Pluma Bold"/>
                <a:ea typeface="Pluma Bold"/>
                <a:cs typeface="Pluma Bold"/>
                <a:sym typeface="Pluma Bold"/>
              </a:rPr>
              <a:t>ОДГОВОРИ ДЕЧАКА</a:t>
            </a:r>
          </a:p>
          <a:p>
            <a:pPr algn="ctr">
              <a:lnSpc>
                <a:spcPts val="5180"/>
              </a:lnSpc>
            </a:pPr>
            <a:endParaRPr lang="en-US" sz="3700">
              <a:solidFill>
                <a:srgbClr val="303030"/>
              </a:solidFill>
              <a:latin typeface="Pluma Bold"/>
              <a:ea typeface="Pluma Bold"/>
              <a:cs typeface="Pluma Bold"/>
              <a:sym typeface="Pluma Bold"/>
            </a:endParaRPr>
          </a:p>
          <a:p>
            <a:pPr marL="0" lvl="0" indent="0" algn="ctr">
              <a:lnSpc>
                <a:spcPts val="5180"/>
              </a:lnSpc>
              <a:spcBef>
                <a:spcPct val="0"/>
              </a:spcBef>
            </a:pPr>
            <a:endParaRPr lang="en-US" sz="3700">
              <a:solidFill>
                <a:srgbClr val="303030"/>
              </a:solidFill>
              <a:latin typeface="Pluma Bold"/>
              <a:ea typeface="Pluma Bold"/>
              <a:cs typeface="Pluma Bold"/>
              <a:sym typeface="Plum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57245" y="3963035"/>
            <a:ext cx="15945666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7. Потребан је, не само мени него и осталима. То је основно за правилну </a:t>
            </a:r>
            <a:r>
              <a:rPr lang="en-US" sz="3399" i="1" u="sng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комуникацију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међу нама.</a:t>
            </a:r>
          </a:p>
        </p:txBody>
      </p:sp>
      <p:sp>
        <p:nvSpPr>
          <p:cNvPr id="9" name="Freeform 9"/>
          <p:cNvSpPr/>
          <p:nvPr/>
        </p:nvSpPr>
        <p:spPr>
          <a:xfrm>
            <a:off x="12267158" y="103713"/>
            <a:ext cx="1150203" cy="1150203"/>
          </a:xfrm>
          <a:custGeom>
            <a:avLst/>
            <a:gdLst/>
            <a:ahLst/>
            <a:cxnLst/>
            <a:rect l="l" t="t" r="r" b="b"/>
            <a:pathLst>
              <a:path w="1150203" h="1150203">
                <a:moveTo>
                  <a:pt x="0" y="0"/>
                </a:moveTo>
                <a:lnTo>
                  <a:pt x="1150203" y="0"/>
                </a:lnTo>
                <a:lnTo>
                  <a:pt x="1150203" y="1150204"/>
                </a:lnTo>
                <a:lnTo>
                  <a:pt x="0" y="11502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57245" y="6060416"/>
            <a:ext cx="16230600" cy="1780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8. Потребан је, по мом мишљењу више него математика или тако неки предмети, наравно, битна је и математика, али ако ниси писмен и не знаш правилно да се изражаваш, шта ће ти математика.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ED9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346330" y="1426416"/>
            <a:ext cx="17595339" cy="8481596"/>
            <a:chOff x="0" y="0"/>
            <a:chExt cx="4314940" cy="2079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314940" cy="2079959"/>
            </a:xfrm>
            <a:custGeom>
              <a:avLst/>
              <a:gdLst/>
              <a:ahLst/>
              <a:cxnLst/>
              <a:rect l="l" t="t" r="r" b="b"/>
              <a:pathLst>
                <a:path w="4314940" h="2079959">
                  <a:moveTo>
                    <a:pt x="35200" y="0"/>
                  </a:moveTo>
                  <a:lnTo>
                    <a:pt x="4279740" y="0"/>
                  </a:lnTo>
                  <a:cubicBezTo>
                    <a:pt x="4299180" y="0"/>
                    <a:pt x="4314940" y="15760"/>
                    <a:pt x="4314940" y="35200"/>
                  </a:cubicBezTo>
                  <a:lnTo>
                    <a:pt x="4314940" y="2044759"/>
                  </a:lnTo>
                  <a:cubicBezTo>
                    <a:pt x="4314940" y="2054094"/>
                    <a:pt x="4311231" y="2063048"/>
                    <a:pt x="4304630" y="2069649"/>
                  </a:cubicBezTo>
                  <a:cubicBezTo>
                    <a:pt x="4298029" y="2076250"/>
                    <a:pt x="4289075" y="2079959"/>
                    <a:pt x="4279740" y="2079959"/>
                  </a:cubicBezTo>
                  <a:lnTo>
                    <a:pt x="35200" y="2079959"/>
                  </a:lnTo>
                  <a:cubicBezTo>
                    <a:pt x="25864" y="2079959"/>
                    <a:pt x="16911" y="2076250"/>
                    <a:pt x="10310" y="2069649"/>
                  </a:cubicBezTo>
                  <a:cubicBezTo>
                    <a:pt x="3709" y="2063048"/>
                    <a:pt x="0" y="2054094"/>
                    <a:pt x="0" y="2044759"/>
                  </a:cubicBezTo>
                  <a:lnTo>
                    <a:pt x="0" y="35200"/>
                  </a:lnTo>
                  <a:cubicBezTo>
                    <a:pt x="0" y="25864"/>
                    <a:pt x="3709" y="16911"/>
                    <a:pt x="10310" y="10310"/>
                  </a:cubicBezTo>
                  <a:cubicBezTo>
                    <a:pt x="16911" y="3709"/>
                    <a:pt x="25864" y="0"/>
                    <a:pt x="35200" y="0"/>
                  </a:cubicBezTo>
                  <a:close/>
                </a:path>
              </a:pathLst>
            </a:custGeom>
            <a:solidFill>
              <a:srgbClr val="FCFD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104775"/>
              <a:ext cx="4314940" cy="19751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1028700" y="4210900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>
            <a:off x="1083631" y="5351109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083631" y="6322428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>
            <a:off x="1028700" y="7851164"/>
            <a:ext cx="16230600" cy="0"/>
          </a:xfrm>
          <a:prstGeom prst="line">
            <a:avLst/>
          </a:prstGeom>
          <a:ln w="9525" cap="flat">
            <a:solidFill>
              <a:srgbClr val="2F6E4E">
                <a:alpha val="60000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Freeform 13"/>
          <p:cNvSpPr/>
          <p:nvPr/>
        </p:nvSpPr>
        <p:spPr>
          <a:xfrm>
            <a:off x="12656448" y="138355"/>
            <a:ext cx="1172389" cy="1172389"/>
          </a:xfrm>
          <a:custGeom>
            <a:avLst/>
            <a:gdLst/>
            <a:ahLst/>
            <a:cxnLst/>
            <a:rect l="l" t="t" r="r" b="b"/>
            <a:pathLst>
              <a:path w="1172389" h="1172389">
                <a:moveTo>
                  <a:pt x="0" y="0"/>
                </a:moveTo>
                <a:lnTo>
                  <a:pt x="1172389" y="0"/>
                </a:lnTo>
                <a:lnTo>
                  <a:pt x="1172389" y="1172389"/>
                </a:lnTo>
                <a:lnTo>
                  <a:pt x="0" y="11723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550693" y="361942"/>
            <a:ext cx="11288571" cy="649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77"/>
              </a:lnSpc>
              <a:spcBef>
                <a:spcPct val="0"/>
              </a:spcBef>
            </a:pPr>
            <a:r>
              <a:rPr lang="en-US" sz="3698">
                <a:solidFill>
                  <a:srgbClr val="303030"/>
                </a:solidFill>
                <a:latin typeface="Pluma Bold"/>
                <a:ea typeface="Pluma Bold"/>
                <a:cs typeface="Pluma Bold"/>
                <a:sym typeface="Pluma Bold"/>
              </a:rPr>
              <a:t>ОДГОВОРИ ДЕЧАКА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82900" y="4768591"/>
            <a:ext cx="10574814" cy="1652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28"/>
              </a:lnSpc>
            </a:pPr>
            <a:r>
              <a:rPr lang="en-US" sz="3163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2. Потребан ми је јер без њега не бих био потпун човек</a:t>
            </a:r>
          </a:p>
          <a:p>
            <a:pPr algn="l">
              <a:lnSpc>
                <a:spcPts val="4428"/>
              </a:lnSpc>
            </a:pPr>
            <a:endParaRPr lang="en-US" sz="3163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428"/>
              </a:lnSpc>
            </a:pPr>
            <a:endParaRPr lang="en-US" sz="3163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82900" y="5803547"/>
            <a:ext cx="16308527" cy="2306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3. Мислим да је правопис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итекако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потребан, битно је бити писмен и </a:t>
            </a:r>
          </a:p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ширити своје знање међу осталим људима.</a:t>
            </a:r>
          </a:p>
          <a:p>
            <a:pPr algn="l">
              <a:lnSpc>
                <a:spcPts val="4480"/>
              </a:lnSpc>
            </a:pPr>
            <a:endParaRPr lang="en-US" sz="33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480"/>
              </a:lnSpc>
            </a:pPr>
            <a:endParaRPr lang="en-US" sz="33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82900" y="1682110"/>
            <a:ext cx="17588061" cy="3007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76859" indent="-367030" algn="just">
              <a:lnSpc>
                <a:spcPts val="4759"/>
              </a:lnSpc>
              <a:buAutoNum type="arabicPeriod"/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Потребан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Разлог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тај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више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часова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моћићемо</a:t>
            </a:r>
            <a:endParaRPr lang="en-US" sz="3399" i="1" dirty="0">
              <a:solidFill>
                <a:srgbClr val="ED070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just">
              <a:lnSpc>
                <a:spcPts val="4759"/>
              </a:lnSpc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више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научимо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самим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тим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причаћемо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разумније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користићемо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just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речи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имале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исту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суштину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друге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штедели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време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</a:p>
          <a:p>
            <a:pPr algn="just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лепше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звучао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наш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говор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just">
              <a:lnSpc>
                <a:spcPts val="4480"/>
              </a:lnSpc>
            </a:pPr>
            <a:endParaRPr lang="en-US" sz="33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grpSp>
        <p:nvGrpSpPr>
          <p:cNvPr id="18" name="Group 18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19" name="Freeform 19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21" name="Freeform 21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23" name="Freeform 23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25" name="Freeform 25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27" name="Freeform 27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29" name="Freeform 29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31" name="Freeform 31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1609070" y="4117658"/>
            <a:ext cx="184785" cy="189548"/>
            <a:chOff x="0" y="0"/>
            <a:chExt cx="246380" cy="252730"/>
          </a:xfrm>
        </p:grpSpPr>
        <p:sp>
          <p:nvSpPr>
            <p:cNvPr id="33" name="Freeform 33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11424285" y="5143500"/>
            <a:ext cx="184785" cy="189548"/>
            <a:chOff x="0" y="0"/>
            <a:chExt cx="246380" cy="252730"/>
          </a:xfrm>
        </p:grpSpPr>
        <p:sp>
          <p:nvSpPr>
            <p:cNvPr id="35" name="Freeform 35"/>
            <p:cNvSpPr/>
            <p:nvPr/>
          </p:nvSpPr>
          <p:spPr>
            <a:xfrm>
              <a:off x="44450" y="49530"/>
              <a:ext cx="148590" cy="154940"/>
            </a:xfrm>
            <a:custGeom>
              <a:avLst/>
              <a:gdLst/>
              <a:ahLst/>
              <a:cxnLst/>
              <a:rect l="l" t="t" r="r" b="b"/>
              <a:pathLst>
                <a:path w="148590" h="154940">
                  <a:moveTo>
                    <a:pt x="148590" y="54610"/>
                  </a:moveTo>
                  <a:cubicBezTo>
                    <a:pt x="144780" y="107950"/>
                    <a:pt x="123190" y="137160"/>
                    <a:pt x="106680" y="146050"/>
                  </a:cubicBezTo>
                  <a:cubicBezTo>
                    <a:pt x="95250" y="152400"/>
                    <a:pt x="83820" y="154940"/>
                    <a:pt x="71120" y="152400"/>
                  </a:cubicBezTo>
                  <a:cubicBezTo>
                    <a:pt x="53340" y="149860"/>
                    <a:pt x="21590" y="134620"/>
                    <a:pt x="10160" y="115570"/>
                  </a:cubicBezTo>
                  <a:cubicBezTo>
                    <a:pt x="0" y="97790"/>
                    <a:pt x="1270" y="63500"/>
                    <a:pt x="6350" y="45720"/>
                  </a:cubicBezTo>
                  <a:cubicBezTo>
                    <a:pt x="10160" y="33020"/>
                    <a:pt x="19050" y="24130"/>
                    <a:pt x="29210" y="16510"/>
                  </a:cubicBezTo>
                  <a:cubicBezTo>
                    <a:pt x="38100" y="8890"/>
                    <a:pt x="49530" y="2540"/>
                    <a:pt x="62230" y="1270"/>
                  </a:cubicBezTo>
                  <a:cubicBezTo>
                    <a:pt x="80010" y="0"/>
                    <a:pt x="129540" y="22860"/>
                    <a:pt x="129540" y="2286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id="36" name="TextBox 36"/>
          <p:cNvSpPr txBox="1"/>
          <p:nvPr/>
        </p:nvSpPr>
        <p:spPr>
          <a:xfrm>
            <a:off x="682260" y="7326308"/>
            <a:ext cx="8461740" cy="1206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4. </a:t>
            </a:r>
            <a:r>
              <a:rPr lang="en-US" sz="3499" i="1" dirty="0" err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</a:t>
            </a:r>
            <a:r>
              <a:rPr lang="en-US" sz="34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отребан</a:t>
            </a:r>
            <a:r>
              <a:rPr lang="en-US" sz="34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4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4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4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колико</a:t>
            </a:r>
            <a:r>
              <a:rPr lang="en-US" sz="34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4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књижевност</a:t>
            </a:r>
            <a:endParaRPr lang="en-US" sz="34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ctr">
              <a:lnSpc>
                <a:spcPts val="4899"/>
              </a:lnSpc>
            </a:pPr>
            <a:endParaRPr lang="en-US" sz="34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grpSp>
        <p:nvGrpSpPr>
          <p:cNvPr id="37" name="Group 37"/>
          <p:cNvGrpSpPr/>
          <p:nvPr/>
        </p:nvGrpSpPr>
        <p:grpSpPr>
          <a:xfrm>
            <a:off x="8605361" y="7681754"/>
            <a:ext cx="274320" cy="323850"/>
            <a:chOff x="0" y="0"/>
            <a:chExt cx="365760" cy="431800"/>
          </a:xfrm>
        </p:grpSpPr>
        <p:sp>
          <p:nvSpPr>
            <p:cNvPr id="38" name="Freeform 38"/>
            <p:cNvSpPr/>
            <p:nvPr/>
          </p:nvSpPr>
          <p:spPr>
            <a:xfrm>
              <a:off x="45720" y="44450"/>
              <a:ext cx="274320" cy="341630"/>
            </a:xfrm>
            <a:custGeom>
              <a:avLst/>
              <a:gdLst/>
              <a:ahLst/>
              <a:cxnLst/>
              <a:rect l="l" t="t" r="r" b="b"/>
              <a:pathLst>
                <a:path w="274320" h="341630">
                  <a:moveTo>
                    <a:pt x="124460" y="156210"/>
                  </a:moveTo>
                  <a:cubicBezTo>
                    <a:pt x="171450" y="185420"/>
                    <a:pt x="116840" y="129540"/>
                    <a:pt x="106680" y="133350"/>
                  </a:cubicBezTo>
                  <a:cubicBezTo>
                    <a:pt x="99060" y="135890"/>
                    <a:pt x="107950" y="166370"/>
                    <a:pt x="101600" y="170180"/>
                  </a:cubicBezTo>
                  <a:cubicBezTo>
                    <a:pt x="92710" y="175260"/>
                    <a:pt x="64770" y="161290"/>
                    <a:pt x="52070" y="149860"/>
                  </a:cubicBezTo>
                  <a:cubicBezTo>
                    <a:pt x="40640" y="138430"/>
                    <a:pt x="29210" y="119380"/>
                    <a:pt x="26670" y="104140"/>
                  </a:cubicBezTo>
                  <a:cubicBezTo>
                    <a:pt x="24130" y="87630"/>
                    <a:pt x="24130" y="66040"/>
                    <a:pt x="34290" y="50800"/>
                  </a:cubicBezTo>
                  <a:cubicBezTo>
                    <a:pt x="44450" y="33020"/>
                    <a:pt x="74930" y="8890"/>
                    <a:pt x="96520" y="6350"/>
                  </a:cubicBezTo>
                  <a:cubicBezTo>
                    <a:pt x="119380" y="2540"/>
                    <a:pt x="154940" y="16510"/>
                    <a:pt x="170180" y="33020"/>
                  </a:cubicBezTo>
                  <a:cubicBezTo>
                    <a:pt x="185420" y="49530"/>
                    <a:pt x="194310" y="86360"/>
                    <a:pt x="187960" y="107950"/>
                  </a:cubicBezTo>
                  <a:cubicBezTo>
                    <a:pt x="182880" y="130810"/>
                    <a:pt x="157480" y="157480"/>
                    <a:pt x="135890" y="166370"/>
                  </a:cubicBezTo>
                  <a:cubicBezTo>
                    <a:pt x="115570" y="173990"/>
                    <a:pt x="77470" y="166370"/>
                    <a:pt x="59690" y="154940"/>
                  </a:cubicBezTo>
                  <a:cubicBezTo>
                    <a:pt x="44450" y="146050"/>
                    <a:pt x="34290" y="128270"/>
                    <a:pt x="29210" y="111760"/>
                  </a:cubicBezTo>
                  <a:cubicBezTo>
                    <a:pt x="24130" y="96520"/>
                    <a:pt x="22860" y="74930"/>
                    <a:pt x="30480" y="59690"/>
                  </a:cubicBezTo>
                  <a:cubicBezTo>
                    <a:pt x="39370" y="39370"/>
                    <a:pt x="64770" y="16510"/>
                    <a:pt x="87630" y="7620"/>
                  </a:cubicBezTo>
                  <a:cubicBezTo>
                    <a:pt x="111760" y="0"/>
                    <a:pt x="142240" y="1270"/>
                    <a:pt x="168910" y="11430"/>
                  </a:cubicBezTo>
                  <a:cubicBezTo>
                    <a:pt x="199390" y="22860"/>
                    <a:pt x="240030" y="53340"/>
                    <a:pt x="256540" y="81280"/>
                  </a:cubicBezTo>
                  <a:cubicBezTo>
                    <a:pt x="270510" y="104140"/>
                    <a:pt x="267970" y="133350"/>
                    <a:pt x="269240" y="162560"/>
                  </a:cubicBezTo>
                  <a:cubicBezTo>
                    <a:pt x="269240" y="193040"/>
                    <a:pt x="274320" y="232410"/>
                    <a:pt x="259080" y="260350"/>
                  </a:cubicBezTo>
                  <a:cubicBezTo>
                    <a:pt x="242570" y="290830"/>
                    <a:pt x="195580" y="328930"/>
                    <a:pt x="163830" y="335280"/>
                  </a:cubicBezTo>
                  <a:cubicBezTo>
                    <a:pt x="137160" y="341630"/>
                    <a:pt x="107950" y="330200"/>
                    <a:pt x="83820" y="317500"/>
                  </a:cubicBezTo>
                  <a:cubicBezTo>
                    <a:pt x="58420" y="304800"/>
                    <a:pt x="24130" y="280670"/>
                    <a:pt x="12700" y="259080"/>
                  </a:cubicBezTo>
                  <a:cubicBezTo>
                    <a:pt x="2540" y="241300"/>
                    <a:pt x="0" y="220980"/>
                    <a:pt x="5080" y="203200"/>
                  </a:cubicBezTo>
                  <a:cubicBezTo>
                    <a:pt x="10160" y="184150"/>
                    <a:pt x="31750" y="156210"/>
                    <a:pt x="52070" y="148590"/>
                  </a:cubicBezTo>
                  <a:cubicBezTo>
                    <a:pt x="72390" y="139700"/>
                    <a:pt x="124460" y="156210"/>
                    <a:pt x="124460" y="15621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  <p:sp>
        <p:nvSpPr>
          <p:cNvPr id="39" name="TextBox 39"/>
          <p:cNvSpPr txBox="1"/>
          <p:nvPr/>
        </p:nvSpPr>
        <p:spPr>
          <a:xfrm>
            <a:off x="346330" y="8253377"/>
            <a:ext cx="10028872" cy="183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22"/>
              </a:lnSpc>
            </a:pPr>
            <a:r>
              <a:rPr lang="en-US" sz="3515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5. Да потребан је./ Јесте. / Потребан ми је. (без образложења)  </a:t>
            </a:r>
          </a:p>
          <a:p>
            <a:pPr algn="ctr">
              <a:lnSpc>
                <a:spcPts val="4922"/>
              </a:lnSpc>
            </a:pPr>
            <a:endParaRPr lang="en-US" sz="3515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594903" y="892700"/>
            <a:ext cx="2704144" cy="3234892"/>
            <a:chOff x="0" y="0"/>
            <a:chExt cx="10616311" cy="12700000"/>
          </a:xfrm>
        </p:grpSpPr>
        <p:sp>
          <p:nvSpPr>
            <p:cNvPr id="3" name="Freeform 3"/>
            <p:cNvSpPr/>
            <p:nvPr/>
          </p:nvSpPr>
          <p:spPr>
            <a:xfrm>
              <a:off x="-11430" y="857250"/>
              <a:ext cx="10926192" cy="11644630"/>
            </a:xfrm>
            <a:custGeom>
              <a:avLst/>
              <a:gdLst/>
              <a:ahLst/>
              <a:cxnLst/>
              <a:rect l="l" t="t" r="r" b="b"/>
              <a:pathLst>
                <a:path w="10926192" h="11644630">
                  <a:moveTo>
                    <a:pt x="8488554" y="938530"/>
                  </a:moveTo>
                  <a:cubicBezTo>
                    <a:pt x="7493806" y="189230"/>
                    <a:pt x="7227337" y="154940"/>
                    <a:pt x="6058481" y="0"/>
                  </a:cubicBezTo>
                  <a:cubicBezTo>
                    <a:pt x="3378924" y="38100"/>
                    <a:pt x="1206827" y="1889760"/>
                    <a:pt x="366015" y="4933950"/>
                  </a:cubicBezTo>
                  <a:cubicBezTo>
                    <a:pt x="78313" y="5975350"/>
                    <a:pt x="0" y="7139940"/>
                    <a:pt x="339474" y="8159750"/>
                  </a:cubicBezTo>
                  <a:cubicBezTo>
                    <a:pt x="783236" y="9499600"/>
                    <a:pt x="1886270" y="10407650"/>
                    <a:pt x="3051942" y="10773410"/>
                  </a:cubicBezTo>
                  <a:cubicBezTo>
                    <a:pt x="4217613" y="11140440"/>
                    <a:pt x="5501124" y="11644630"/>
                    <a:pt x="6696521" y="11470640"/>
                  </a:cubicBezTo>
                  <a:cubicBezTo>
                    <a:pt x="7628633" y="11334750"/>
                    <a:pt x="8559684" y="10519410"/>
                    <a:pt x="9257175" y="9767570"/>
                  </a:cubicBezTo>
                  <a:cubicBezTo>
                    <a:pt x="9720047" y="9268460"/>
                    <a:pt x="10008810" y="8576310"/>
                    <a:pt x="10202027" y="7867650"/>
                  </a:cubicBezTo>
                  <a:cubicBezTo>
                    <a:pt x="10926192" y="5401310"/>
                    <a:pt x="10324115" y="2322830"/>
                    <a:pt x="8488554" y="938530"/>
                  </a:cubicBezTo>
                  <a:close/>
                </a:path>
              </a:pathLst>
            </a:custGeom>
            <a:blipFill>
              <a:blip r:embed="rId2"/>
              <a:stretch>
                <a:fillRect l="-47398" t="-7450" r="-48024" b="-10059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8001342" y="-32860"/>
            <a:ext cx="10083238" cy="904212"/>
          </a:xfrm>
          <a:custGeom>
            <a:avLst/>
            <a:gdLst/>
            <a:ahLst/>
            <a:cxnLst/>
            <a:rect l="l" t="t" r="r" b="b"/>
            <a:pathLst>
              <a:path w="10083238" h="1393320">
                <a:moveTo>
                  <a:pt x="0" y="0"/>
                </a:moveTo>
                <a:lnTo>
                  <a:pt x="10083238" y="0"/>
                </a:lnTo>
                <a:lnTo>
                  <a:pt x="10083238" y="1393320"/>
                </a:lnTo>
                <a:lnTo>
                  <a:pt x="0" y="139332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>
            <a:off x="-1" y="8905415"/>
            <a:ext cx="5180527" cy="1381583"/>
          </a:xfrm>
          <a:custGeom>
            <a:avLst/>
            <a:gdLst/>
            <a:ahLst/>
            <a:cxnLst/>
            <a:rect l="l" t="t" r="r" b="b"/>
            <a:pathLst>
              <a:path w="9279203" h="2078243">
                <a:moveTo>
                  <a:pt x="0" y="0"/>
                </a:moveTo>
                <a:lnTo>
                  <a:pt x="9279203" y="0"/>
                </a:lnTo>
                <a:lnTo>
                  <a:pt x="9279203" y="2078242"/>
                </a:lnTo>
                <a:lnTo>
                  <a:pt x="0" y="20782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62081"/>
            </a:stretch>
          </a:blipFill>
        </p:spPr>
      </p:sp>
      <p:sp>
        <p:nvSpPr>
          <p:cNvPr id="6" name="Freeform 6"/>
          <p:cNvSpPr/>
          <p:nvPr/>
        </p:nvSpPr>
        <p:spPr>
          <a:xfrm rot="-1568932">
            <a:off x="493607" y="246796"/>
            <a:ext cx="1148538" cy="1646650"/>
          </a:xfrm>
          <a:custGeom>
            <a:avLst/>
            <a:gdLst/>
            <a:ahLst/>
            <a:cxnLst/>
            <a:rect l="l" t="t" r="r" b="b"/>
            <a:pathLst>
              <a:path w="1148538" h="1646650">
                <a:moveTo>
                  <a:pt x="0" y="0"/>
                </a:moveTo>
                <a:lnTo>
                  <a:pt x="1148538" y="0"/>
                </a:lnTo>
                <a:lnTo>
                  <a:pt x="1148538" y="1646650"/>
                </a:lnTo>
                <a:lnTo>
                  <a:pt x="0" y="164665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594903" y="7105711"/>
            <a:ext cx="3539744" cy="3430333"/>
          </a:xfrm>
          <a:custGeom>
            <a:avLst/>
            <a:gdLst/>
            <a:ahLst/>
            <a:cxnLst/>
            <a:rect l="l" t="t" r="r" b="b"/>
            <a:pathLst>
              <a:path w="3539744" h="3430333">
                <a:moveTo>
                  <a:pt x="0" y="0"/>
                </a:moveTo>
                <a:lnTo>
                  <a:pt x="3539744" y="0"/>
                </a:lnTo>
                <a:lnTo>
                  <a:pt x="3539744" y="3430333"/>
                </a:lnTo>
                <a:lnTo>
                  <a:pt x="0" y="34303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240727">
            <a:off x="1929758" y="482253"/>
            <a:ext cx="885259" cy="1269188"/>
          </a:xfrm>
          <a:custGeom>
            <a:avLst/>
            <a:gdLst/>
            <a:ahLst/>
            <a:cxnLst/>
            <a:rect l="l" t="t" r="r" b="b"/>
            <a:pathLst>
              <a:path w="885259" h="1269188">
                <a:moveTo>
                  <a:pt x="0" y="0"/>
                </a:moveTo>
                <a:lnTo>
                  <a:pt x="885258" y="0"/>
                </a:lnTo>
                <a:lnTo>
                  <a:pt x="885258" y="1269188"/>
                </a:lnTo>
                <a:lnTo>
                  <a:pt x="0" y="12691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4140893" y="256132"/>
            <a:ext cx="1627978" cy="1627978"/>
          </a:xfrm>
          <a:custGeom>
            <a:avLst/>
            <a:gdLst/>
            <a:ahLst/>
            <a:cxnLst/>
            <a:rect l="l" t="t" r="r" b="b"/>
            <a:pathLst>
              <a:path w="1627978" h="1627978">
                <a:moveTo>
                  <a:pt x="0" y="0"/>
                </a:moveTo>
                <a:lnTo>
                  <a:pt x="1627979" y="0"/>
                </a:lnTo>
                <a:lnTo>
                  <a:pt x="1627979" y="1627978"/>
                </a:lnTo>
                <a:lnTo>
                  <a:pt x="0" y="162797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61176" y="2005114"/>
            <a:ext cx="18610371" cy="18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1. Наравно да ми је потребан правопис, свима је. </a:t>
            </a:r>
          </a:p>
          <a:p>
            <a:pPr algn="l">
              <a:lnSpc>
                <a:spcPts val="4899"/>
              </a:lnSpc>
            </a:pPr>
            <a:r>
              <a:rPr lang="en-US" sz="34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 је нешто што је корисно и</a:t>
            </a:r>
          </a:p>
          <a:p>
            <a:pPr algn="l">
              <a:lnSpc>
                <a:spcPts val="4899"/>
              </a:lnSpc>
            </a:pPr>
            <a:r>
              <a:rPr lang="en-US" sz="34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што ће нам кроз живот много значити.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1176" y="4070442"/>
            <a:ext cx="17365647" cy="306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2. Знање везано за правопис је јако потребно. Не знам да ли је потребно више часова правописа у школи јер углавном знања која примењујемо не учимо у школи.</a:t>
            </a:r>
          </a:p>
          <a:p>
            <a:pPr algn="l">
              <a:lnSpc>
                <a:spcPts val="4899"/>
              </a:lnSpc>
            </a:pPr>
            <a:endParaRPr lang="en-US" sz="34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899"/>
              </a:lnSpc>
            </a:pPr>
            <a:endParaRPr lang="en-US" sz="34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61176" y="6034497"/>
            <a:ext cx="12254914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3. Правопис је увек потребан, у свакој животној ситуацији.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6538" y="7077167"/>
            <a:ext cx="14198365" cy="18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</a:pPr>
            <a:r>
              <a:rPr lang="en-US" sz="34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4. Да, јесте. У свему је потребно трудити се и бити што бољи.</a:t>
            </a:r>
          </a:p>
          <a:p>
            <a:pPr algn="l">
              <a:lnSpc>
                <a:spcPts val="4899"/>
              </a:lnSpc>
            </a:pPr>
            <a:endParaRPr lang="en-US" sz="34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899"/>
              </a:lnSpc>
            </a:pPr>
            <a:endParaRPr lang="en-US" sz="34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61176" y="7961405"/>
            <a:ext cx="15017800" cy="166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5. Правопис је по мом мишљењу међу најпотребнијим ако не и најпотребнији</a:t>
            </a:r>
          </a:p>
          <a:p>
            <a:pPr algn="ctr">
              <a:lnSpc>
                <a:spcPts val="4480"/>
              </a:lnSpc>
            </a:pPr>
            <a:endParaRPr lang="en-US" sz="3200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ctr">
              <a:lnSpc>
                <a:spcPts val="4480"/>
              </a:lnSpc>
            </a:pPr>
            <a:endParaRPr lang="en-US" sz="3200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0198" y="0"/>
            <a:ext cx="10287000" cy="10287000"/>
            <a:chOff x="0" y="0"/>
            <a:chExt cx="13716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1607086" cy="1458167"/>
          </a:xfrm>
          <a:custGeom>
            <a:avLst/>
            <a:gdLst/>
            <a:ahLst/>
            <a:cxnLst/>
            <a:rect l="l" t="t" r="r" b="b"/>
            <a:pathLst>
              <a:path w="11607086" h="1603888">
                <a:moveTo>
                  <a:pt x="11607086" y="0"/>
                </a:moveTo>
                <a:lnTo>
                  <a:pt x="0" y="0"/>
                </a:lnTo>
                <a:lnTo>
                  <a:pt x="0" y="1603888"/>
                </a:lnTo>
                <a:lnTo>
                  <a:pt x="11607086" y="1603888"/>
                </a:lnTo>
                <a:lnTo>
                  <a:pt x="1160708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11227667" y="9213093"/>
            <a:ext cx="7060333" cy="1073907"/>
          </a:xfrm>
          <a:custGeom>
            <a:avLst/>
            <a:gdLst/>
            <a:ahLst/>
            <a:cxnLst/>
            <a:rect l="l" t="t" r="r" b="b"/>
            <a:pathLst>
              <a:path w="9967329" h="1377304">
                <a:moveTo>
                  <a:pt x="9967329" y="0"/>
                </a:moveTo>
                <a:lnTo>
                  <a:pt x="0" y="0"/>
                </a:lnTo>
                <a:lnTo>
                  <a:pt x="0" y="1377304"/>
                </a:lnTo>
                <a:lnTo>
                  <a:pt x="9967329" y="1377304"/>
                </a:lnTo>
                <a:lnTo>
                  <a:pt x="996732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16356053" y="9001592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4" y="0"/>
                </a:lnTo>
                <a:lnTo>
                  <a:pt x="1806494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259300" y="8527249"/>
            <a:ext cx="530344" cy="731051"/>
          </a:xfrm>
          <a:custGeom>
            <a:avLst/>
            <a:gdLst/>
            <a:ahLst/>
            <a:cxnLst/>
            <a:rect l="l" t="t" r="r" b="b"/>
            <a:pathLst>
              <a:path w="530344" h="731051">
                <a:moveTo>
                  <a:pt x="0" y="0"/>
                </a:moveTo>
                <a:lnTo>
                  <a:pt x="530344" y="0"/>
                </a:lnTo>
                <a:lnTo>
                  <a:pt x="530344" y="731051"/>
                </a:lnTo>
                <a:lnTo>
                  <a:pt x="0" y="73105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4696663" y="15285"/>
            <a:ext cx="8894674" cy="121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  <a:spcBef>
                <a:spcPct val="0"/>
              </a:spcBef>
            </a:pPr>
            <a:r>
              <a:rPr lang="en-US" sz="3532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8. Којим су професијама неопходна знања о правопису?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2439" y="1401017"/>
            <a:ext cx="17523123" cy="10585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1.</a:t>
            </a:r>
            <a:r>
              <a:rPr lang="en-US" sz="2883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Свакој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професији</a:t>
            </a: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2</a:t>
            </a:r>
            <a:r>
              <a:rPr lang="en-US" sz="2883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може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човек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буде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неписмен</a:t>
            </a: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3</a:t>
            </a:r>
            <a:r>
              <a:rPr lang="en-US" sz="2883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Свакој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потребан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4. У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свакој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прво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нас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неко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разумео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као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озбиљног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запосленог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морамо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свега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бити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писмени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5.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Потребна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професијама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Знање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углавном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уско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везано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разумевањем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/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тумачењем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прочитаног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због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тога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мислим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потребно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пример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због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уговора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о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раду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А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којима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нарочито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потребна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знања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о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везане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рад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у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канцеларији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сличне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могу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бити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везане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језик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економију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медицину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политичке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науке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професује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из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сличних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области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6. У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већини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професија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потребан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83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</a:t>
            </a: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endParaRPr lang="en-US" sz="2883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36"/>
              </a:lnSpc>
              <a:spcBef>
                <a:spcPct val="0"/>
              </a:spcBef>
            </a:pPr>
            <a:r>
              <a:rPr lang="en-US" sz="2883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7041" y="2774101"/>
            <a:ext cx="17123430" cy="9070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8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Сматрам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у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професијама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треба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имати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знања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о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правопису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9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У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</a:t>
            </a: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10</a:t>
            </a: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професијама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потребно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основно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познавање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мада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важно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сваки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народ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познаје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свој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матерњи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језик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што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боље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што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укључује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правила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b="1" dirty="0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11.</a:t>
            </a: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Свима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којима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везана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рад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људима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12.</a:t>
            </a: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Свакој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потребно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знање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о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правопису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13.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Знања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о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правопису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неопходна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у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свакој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14. У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јавним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пословима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али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битан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свуда</a:t>
            </a: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4027"/>
              </a:lnSpc>
            </a:pP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4027"/>
              </a:lnSpc>
              <a:spcBef>
                <a:spcPct val="0"/>
              </a:spcBef>
            </a:pPr>
            <a:endParaRPr lang="en-US" sz="287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-74619" y="-14523"/>
            <a:ext cx="11607086" cy="1603888"/>
          </a:xfrm>
          <a:custGeom>
            <a:avLst/>
            <a:gdLst/>
            <a:ahLst/>
            <a:cxnLst/>
            <a:rect l="l" t="t" r="r" b="b"/>
            <a:pathLst>
              <a:path w="11607086" h="1603888">
                <a:moveTo>
                  <a:pt x="11607086" y="0"/>
                </a:moveTo>
                <a:lnTo>
                  <a:pt x="0" y="0"/>
                </a:lnTo>
                <a:lnTo>
                  <a:pt x="0" y="1603888"/>
                </a:lnTo>
                <a:lnTo>
                  <a:pt x="11607086" y="1603888"/>
                </a:lnTo>
                <a:lnTo>
                  <a:pt x="1160708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68200" y="8724900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3" y="0"/>
                </a:lnTo>
                <a:lnTo>
                  <a:pt x="1806493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0800000" flipH="1">
            <a:off x="10439400" y="8909696"/>
            <a:ext cx="7848600" cy="1377304"/>
          </a:xfrm>
          <a:custGeom>
            <a:avLst/>
            <a:gdLst/>
            <a:ahLst/>
            <a:cxnLst/>
            <a:rect l="l" t="t" r="r" b="b"/>
            <a:pathLst>
              <a:path w="9967329" h="1377304">
                <a:moveTo>
                  <a:pt x="9967329" y="0"/>
                </a:moveTo>
                <a:lnTo>
                  <a:pt x="0" y="0"/>
                </a:lnTo>
                <a:lnTo>
                  <a:pt x="0" y="1377304"/>
                </a:lnTo>
                <a:lnTo>
                  <a:pt x="9967329" y="1377304"/>
                </a:lnTo>
                <a:lnTo>
                  <a:pt x="996732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Freeform 6"/>
          <p:cNvSpPr/>
          <p:nvPr/>
        </p:nvSpPr>
        <p:spPr>
          <a:xfrm>
            <a:off x="13171446" y="8128329"/>
            <a:ext cx="684812" cy="943977"/>
          </a:xfrm>
          <a:custGeom>
            <a:avLst/>
            <a:gdLst/>
            <a:ahLst/>
            <a:cxnLst/>
            <a:rect l="l" t="t" r="r" b="b"/>
            <a:pathLst>
              <a:path w="684812" h="943977">
                <a:moveTo>
                  <a:pt x="0" y="0"/>
                </a:moveTo>
                <a:lnTo>
                  <a:pt x="684813" y="0"/>
                </a:lnTo>
                <a:lnTo>
                  <a:pt x="684813" y="943977"/>
                </a:lnTo>
                <a:lnTo>
                  <a:pt x="0" y="94397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30307" y="1674015"/>
            <a:ext cx="1307148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i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7. Свим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96663" y="15285"/>
            <a:ext cx="8894674" cy="121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  <a:spcBef>
                <a:spcPct val="0"/>
              </a:spcBef>
            </a:pPr>
            <a:r>
              <a:rPr lang="en-US" sz="3532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8. Којим су професијама неопходна знања о правопису?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7460756" cy="1458166"/>
          </a:xfrm>
          <a:custGeom>
            <a:avLst/>
            <a:gdLst/>
            <a:ahLst/>
            <a:cxnLst/>
            <a:rect l="l" t="t" r="r" b="b"/>
            <a:pathLst>
              <a:path w="11607086" h="1603888">
                <a:moveTo>
                  <a:pt x="11607086" y="0"/>
                </a:moveTo>
                <a:lnTo>
                  <a:pt x="0" y="0"/>
                </a:lnTo>
                <a:lnTo>
                  <a:pt x="0" y="1603888"/>
                </a:lnTo>
                <a:lnTo>
                  <a:pt x="11607086" y="1603888"/>
                </a:lnTo>
                <a:lnTo>
                  <a:pt x="1160708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10325099" y="9001592"/>
            <a:ext cx="7962901" cy="1303046"/>
          </a:xfrm>
          <a:custGeom>
            <a:avLst/>
            <a:gdLst/>
            <a:ahLst/>
            <a:cxnLst/>
            <a:rect l="l" t="t" r="r" b="b"/>
            <a:pathLst>
              <a:path w="12003763" h="1658702">
                <a:moveTo>
                  <a:pt x="12003763" y="0"/>
                </a:moveTo>
                <a:lnTo>
                  <a:pt x="0" y="0"/>
                </a:lnTo>
                <a:lnTo>
                  <a:pt x="0" y="1658702"/>
                </a:lnTo>
                <a:lnTo>
                  <a:pt x="12003763" y="1658702"/>
                </a:lnTo>
                <a:lnTo>
                  <a:pt x="1200376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903247" y="1641064"/>
            <a:ext cx="1117886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2207562" y="1622014"/>
            <a:ext cx="487076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2863199" y="9001592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3" y="0"/>
                </a:lnTo>
                <a:lnTo>
                  <a:pt x="1806493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030991" y="8636067"/>
            <a:ext cx="530344" cy="731051"/>
          </a:xfrm>
          <a:custGeom>
            <a:avLst/>
            <a:gdLst/>
            <a:ahLst/>
            <a:cxnLst/>
            <a:rect l="l" t="t" r="r" b="b"/>
            <a:pathLst>
              <a:path w="530344" h="731051">
                <a:moveTo>
                  <a:pt x="0" y="0"/>
                </a:moveTo>
                <a:lnTo>
                  <a:pt x="530344" y="0"/>
                </a:lnTo>
                <a:lnTo>
                  <a:pt x="530344" y="731050"/>
                </a:lnTo>
                <a:lnTo>
                  <a:pt x="0" y="73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666661" y="425861"/>
            <a:ext cx="8894674" cy="121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  <a:spcBef>
                <a:spcPct val="0"/>
              </a:spcBef>
            </a:pPr>
            <a:r>
              <a:rPr lang="en-US" sz="3532" b="1">
                <a:solidFill>
                  <a:srgbClr val="01070A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8. Којим су професијама неопходна знања о правопису?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4800" y="2066924"/>
            <a:ext cx="17373600" cy="99555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1.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Познавање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неопходно</a:t>
            </a:r>
            <a:r>
              <a:rPr lang="en-US" sz="2932" i="1" dirty="0">
                <a:solidFill>
                  <a:srgbClr val="FBC0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b="1" i="1" dirty="0" err="1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новинарима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просветним</a:t>
            </a:r>
            <a:r>
              <a:rPr lang="en-US" sz="2932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радницима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EB04A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писцима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администраторима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људима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се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баве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односима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јавношћу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E9B184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преводиоцима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правницима</a:t>
            </a:r>
            <a:r>
              <a:rPr lang="en-US" sz="2932" b="1" i="1" dirty="0">
                <a:solidFill>
                  <a:srgbClr val="FFD40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 </a:t>
            </a:r>
            <a:r>
              <a:rPr lang="en-US" sz="2932" b="1" i="1" dirty="0" err="1">
                <a:solidFill>
                  <a:srgbClr val="FFD40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лекарима</a:t>
            </a:r>
            <a:r>
              <a:rPr lang="en-US" sz="2932" b="1" i="1" dirty="0">
                <a:solidFill>
                  <a:srgbClr val="FFD40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b="1" i="1" dirty="0">
              <a:solidFill>
                <a:srgbClr val="FFD40D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2. </a:t>
            </a:r>
            <a:r>
              <a:rPr lang="en-US" sz="2932" b="1" i="1" dirty="0" err="1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Новинарство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2932" i="1" dirty="0">
                <a:solidFill>
                  <a:srgbClr val="86C2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просвета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правна</a:t>
            </a:r>
            <a:r>
              <a:rPr lang="en-US" sz="2932" b="1" i="1" dirty="0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професија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маркетинг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3.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Професије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неопходна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знања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о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правопису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: </a:t>
            </a:r>
            <a:r>
              <a:rPr lang="en-US" sz="2932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правник</a:t>
            </a:r>
            <a:r>
              <a:rPr lang="en-US" sz="2932" b="1" i="1" dirty="0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932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адвокат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2932" i="1" dirty="0">
                <a:solidFill>
                  <a:srgbClr val="004AAD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b="1" i="1" dirty="0" err="1">
                <a:solidFill>
                  <a:srgbClr val="004AA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полицајац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2932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</a:t>
            </a:r>
            <a:r>
              <a:rPr lang="en-US" sz="2932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</a:t>
            </a:r>
            <a:r>
              <a:rPr lang="en-US" sz="2932" i="1" dirty="0">
                <a:solidFill>
                  <a:srgbClr val="86C2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директор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психолог</a:t>
            </a:r>
            <a:r>
              <a:rPr lang="en-US" sz="2932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педагог</a:t>
            </a:r>
            <a:r>
              <a:rPr lang="en-US" sz="2932" i="1" dirty="0">
                <a:solidFill>
                  <a:srgbClr val="86C2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,...</a:t>
            </a: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i="1" dirty="0">
              <a:solidFill>
                <a:srgbClr val="86C2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4. У </a:t>
            </a:r>
            <a:r>
              <a:rPr lang="en-US" sz="2932" b="1" i="1" dirty="0" err="1">
                <a:solidFill>
                  <a:srgbClr val="004AA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Полицији</a:t>
            </a:r>
            <a:r>
              <a:rPr lang="en-US" sz="2932" b="1" i="1" dirty="0">
                <a:solidFill>
                  <a:srgbClr val="004AAD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 </a:t>
            </a: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b="1" i="1" dirty="0">
              <a:solidFill>
                <a:srgbClr val="004AAD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5.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Мислим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најпотребнији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професијама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људи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932" b="1" i="1" dirty="0" err="1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новинари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уредници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EB04A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писци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наставници</a:t>
            </a:r>
            <a:r>
              <a:rPr lang="en-US" sz="2932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  <a:r>
              <a:rPr lang="en-US" sz="2932" i="1" dirty="0">
                <a:solidFill>
                  <a:srgbClr val="86C2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i="1" dirty="0">
              <a:solidFill>
                <a:srgbClr val="86C2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6.</a:t>
            </a:r>
            <a:r>
              <a:rPr lang="en-US" sz="2932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преводници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932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адвокати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2932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b="1" i="1" dirty="0" err="1">
                <a:solidFill>
                  <a:srgbClr val="EB04A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писци</a:t>
            </a: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2932" b="1" i="1" dirty="0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932" b="1" i="1" dirty="0" err="1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новинари</a:t>
            </a:r>
            <a:r>
              <a:rPr lang="en-US" sz="2932" b="1" i="1" dirty="0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...</a:t>
            </a: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b="1" i="1" dirty="0">
              <a:solidFill>
                <a:srgbClr val="FBC046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b="1" i="1" dirty="0">
              <a:solidFill>
                <a:srgbClr val="FBC046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endParaRPr lang="en-US" sz="2932" b="1" i="1" dirty="0">
              <a:solidFill>
                <a:srgbClr val="FBC046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105"/>
              </a:lnSpc>
              <a:spcBef>
                <a:spcPct val="0"/>
              </a:spcBef>
            </a:pPr>
            <a:r>
              <a:rPr lang="en-US" sz="2932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789872" y="9715500"/>
            <a:ext cx="2257425" cy="198117"/>
            <a:chOff x="0" y="0"/>
            <a:chExt cx="3009900" cy="278130"/>
          </a:xfrm>
        </p:grpSpPr>
        <p:sp>
          <p:nvSpPr>
            <p:cNvPr id="11" name="Freeform 11"/>
            <p:cNvSpPr/>
            <p:nvPr/>
          </p:nvSpPr>
          <p:spPr>
            <a:xfrm>
              <a:off x="49530" y="16510"/>
              <a:ext cx="2909570" cy="236220"/>
            </a:xfrm>
            <a:custGeom>
              <a:avLst/>
              <a:gdLst/>
              <a:ahLst/>
              <a:cxnLst/>
              <a:rect l="l" t="t" r="r" b="b"/>
              <a:pathLst>
                <a:path w="2909570" h="236220">
                  <a:moveTo>
                    <a:pt x="73660" y="63500"/>
                  </a:moveTo>
                  <a:cubicBezTo>
                    <a:pt x="1496060" y="63500"/>
                    <a:pt x="1543050" y="64770"/>
                    <a:pt x="1610360" y="60960"/>
                  </a:cubicBezTo>
                  <a:cubicBezTo>
                    <a:pt x="1667510" y="57150"/>
                    <a:pt x="1691640" y="46990"/>
                    <a:pt x="1767840" y="41910"/>
                  </a:cubicBezTo>
                  <a:cubicBezTo>
                    <a:pt x="1963420" y="29210"/>
                    <a:pt x="2691130" y="0"/>
                    <a:pt x="2830830" y="34290"/>
                  </a:cubicBezTo>
                  <a:cubicBezTo>
                    <a:pt x="2866390" y="43180"/>
                    <a:pt x="2882900" y="52070"/>
                    <a:pt x="2895600" y="68580"/>
                  </a:cubicBezTo>
                  <a:cubicBezTo>
                    <a:pt x="2905760" y="81280"/>
                    <a:pt x="2909570" y="100330"/>
                    <a:pt x="2908300" y="116840"/>
                  </a:cubicBezTo>
                  <a:cubicBezTo>
                    <a:pt x="2907030" y="132080"/>
                    <a:pt x="2900680" y="151130"/>
                    <a:pt x="2890520" y="162560"/>
                  </a:cubicBezTo>
                  <a:cubicBezTo>
                    <a:pt x="2880360" y="175260"/>
                    <a:pt x="2863850" y="186690"/>
                    <a:pt x="2847340" y="189230"/>
                  </a:cubicBezTo>
                  <a:cubicBezTo>
                    <a:pt x="2827020" y="191770"/>
                    <a:pt x="2792730" y="181610"/>
                    <a:pt x="2776220" y="168910"/>
                  </a:cubicBezTo>
                  <a:cubicBezTo>
                    <a:pt x="2763520" y="158750"/>
                    <a:pt x="2754630" y="142240"/>
                    <a:pt x="2753360" y="124460"/>
                  </a:cubicBezTo>
                  <a:cubicBezTo>
                    <a:pt x="2752090" y="104140"/>
                    <a:pt x="2763520" y="71120"/>
                    <a:pt x="2776220" y="55880"/>
                  </a:cubicBezTo>
                  <a:cubicBezTo>
                    <a:pt x="2787650" y="43180"/>
                    <a:pt x="2805430" y="35560"/>
                    <a:pt x="2821940" y="34290"/>
                  </a:cubicBezTo>
                  <a:cubicBezTo>
                    <a:pt x="2842260" y="34290"/>
                    <a:pt x="2875280" y="46990"/>
                    <a:pt x="2890520" y="62230"/>
                  </a:cubicBezTo>
                  <a:cubicBezTo>
                    <a:pt x="2901950" y="73660"/>
                    <a:pt x="2907030" y="92710"/>
                    <a:pt x="2908300" y="107950"/>
                  </a:cubicBezTo>
                  <a:cubicBezTo>
                    <a:pt x="2909570" y="124460"/>
                    <a:pt x="2905760" y="143510"/>
                    <a:pt x="2895600" y="156210"/>
                  </a:cubicBezTo>
                  <a:cubicBezTo>
                    <a:pt x="2882900" y="171450"/>
                    <a:pt x="2865120" y="181610"/>
                    <a:pt x="2830830" y="190500"/>
                  </a:cubicBezTo>
                  <a:cubicBezTo>
                    <a:pt x="2726690" y="215900"/>
                    <a:pt x="2372360" y="179070"/>
                    <a:pt x="2170430" y="179070"/>
                  </a:cubicBezTo>
                  <a:cubicBezTo>
                    <a:pt x="2000250" y="180340"/>
                    <a:pt x="1793240" y="179070"/>
                    <a:pt x="1697990" y="190500"/>
                  </a:cubicBezTo>
                  <a:cubicBezTo>
                    <a:pt x="1657350" y="195580"/>
                    <a:pt x="1658620" y="205740"/>
                    <a:pt x="1610360" y="210820"/>
                  </a:cubicBezTo>
                  <a:cubicBezTo>
                    <a:pt x="1412240" y="232410"/>
                    <a:pt x="226060" y="236220"/>
                    <a:pt x="73660" y="208280"/>
                  </a:cubicBezTo>
                  <a:cubicBezTo>
                    <a:pt x="45720" y="203200"/>
                    <a:pt x="36830" y="201930"/>
                    <a:pt x="25400" y="189230"/>
                  </a:cubicBezTo>
                  <a:cubicBezTo>
                    <a:pt x="11430" y="176530"/>
                    <a:pt x="0" y="146050"/>
                    <a:pt x="1270" y="127000"/>
                  </a:cubicBezTo>
                  <a:cubicBezTo>
                    <a:pt x="2540" y="110490"/>
                    <a:pt x="12700" y="92710"/>
                    <a:pt x="25400" y="81280"/>
                  </a:cubicBezTo>
                  <a:cubicBezTo>
                    <a:pt x="36830" y="71120"/>
                    <a:pt x="73660" y="63500"/>
                    <a:pt x="73660" y="6350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37598" y="48622"/>
            <a:ext cx="11607086" cy="1603888"/>
          </a:xfrm>
          <a:custGeom>
            <a:avLst/>
            <a:gdLst/>
            <a:ahLst/>
            <a:cxnLst/>
            <a:rect l="l" t="t" r="r" b="b"/>
            <a:pathLst>
              <a:path w="11607086" h="1603888">
                <a:moveTo>
                  <a:pt x="11607086" y="0"/>
                </a:moveTo>
                <a:lnTo>
                  <a:pt x="0" y="0"/>
                </a:lnTo>
                <a:lnTo>
                  <a:pt x="0" y="1603888"/>
                </a:lnTo>
                <a:lnTo>
                  <a:pt x="11607086" y="1603888"/>
                </a:lnTo>
                <a:lnTo>
                  <a:pt x="1160708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>
            <a:off x="9496033" y="9001591"/>
            <a:ext cx="8791967" cy="1236785"/>
          </a:xfrm>
          <a:custGeom>
            <a:avLst/>
            <a:gdLst/>
            <a:ahLst/>
            <a:cxnLst/>
            <a:rect l="l" t="t" r="r" b="b"/>
            <a:pathLst>
              <a:path w="12003763" h="1658702">
                <a:moveTo>
                  <a:pt x="12003763" y="0"/>
                </a:moveTo>
                <a:lnTo>
                  <a:pt x="0" y="0"/>
                </a:lnTo>
                <a:lnTo>
                  <a:pt x="0" y="1658702"/>
                </a:lnTo>
                <a:lnTo>
                  <a:pt x="12003763" y="1658702"/>
                </a:lnTo>
                <a:lnTo>
                  <a:pt x="1200376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903247" y="1641064"/>
            <a:ext cx="11178862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AutoShape 5"/>
          <p:cNvSpPr/>
          <p:nvPr/>
        </p:nvSpPr>
        <p:spPr>
          <a:xfrm flipH="1">
            <a:off x="12207562" y="1622014"/>
            <a:ext cx="4870763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Freeform 6"/>
          <p:cNvSpPr/>
          <p:nvPr/>
        </p:nvSpPr>
        <p:spPr>
          <a:xfrm>
            <a:off x="16407527" y="9164470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3" y="0"/>
                </a:lnTo>
                <a:lnTo>
                  <a:pt x="1806493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7384753" y="8892775"/>
            <a:ext cx="530344" cy="731051"/>
          </a:xfrm>
          <a:custGeom>
            <a:avLst/>
            <a:gdLst/>
            <a:ahLst/>
            <a:cxnLst/>
            <a:rect l="l" t="t" r="r" b="b"/>
            <a:pathLst>
              <a:path w="530344" h="731051">
                <a:moveTo>
                  <a:pt x="0" y="0"/>
                </a:moveTo>
                <a:lnTo>
                  <a:pt x="530344" y="0"/>
                </a:lnTo>
                <a:lnTo>
                  <a:pt x="530344" y="731050"/>
                </a:lnTo>
                <a:lnTo>
                  <a:pt x="0" y="73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571234" y="242965"/>
            <a:ext cx="8894674" cy="121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  <a:spcBef>
                <a:spcPct val="0"/>
              </a:spcBef>
            </a:pPr>
            <a:r>
              <a:rPr lang="en-US" sz="3532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8. Којим су професијама неопходна знања о правопису?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6496" y="1564864"/>
            <a:ext cx="17123430" cy="105854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27"/>
              </a:lnSpc>
            </a:pP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7.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Знање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граматике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неопходно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рад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компјутеру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876" b="1" i="1" dirty="0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 </a:t>
            </a:r>
            <a:r>
              <a:rPr lang="en-US" sz="2876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судству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просвети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банкарству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…</a:t>
            </a:r>
          </a:p>
          <a:p>
            <a:pPr algn="l">
              <a:lnSpc>
                <a:spcPts val="4027"/>
              </a:lnSpc>
            </a:pPr>
            <a:endParaRPr lang="en-US" sz="287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027"/>
              </a:lnSpc>
            </a:pP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8.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Професорима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u="sng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стручних</a:t>
            </a:r>
            <a:r>
              <a:rPr lang="en-US" sz="2876" i="1" u="sng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u="sng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предмета</a:t>
            </a:r>
            <a:r>
              <a:rPr lang="en-US" sz="2876" i="1" u="sng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i="1" u="sng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027"/>
              </a:lnSpc>
            </a:pP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9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професора</a:t>
            </a:r>
            <a:endParaRPr lang="en-US" sz="2876" b="1" i="1" dirty="0">
              <a:solidFill>
                <a:srgbClr val="86C2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86C2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dirty="0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10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Знање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неопходно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свим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професорима</a:t>
            </a:r>
            <a:r>
              <a:rPr lang="en-US" sz="2876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86C2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11.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Професије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којима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неопходна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знања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правописа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i="1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: </a:t>
            </a:r>
            <a:r>
              <a:rPr lang="en-US" sz="2876" b="1" i="1" dirty="0" err="1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новинари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876" b="1" i="1" dirty="0" err="1">
                <a:solidFill>
                  <a:srgbClr val="EB04A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писци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2876" i="1" u="sng" dirty="0" err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сценаристи</a:t>
            </a:r>
            <a:r>
              <a:rPr lang="en-US" sz="2876" i="1" u="sng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2876" b="1" i="1" dirty="0" err="1">
                <a:solidFill>
                  <a:srgbClr val="E9B184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преводитељи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професори</a:t>
            </a:r>
            <a:r>
              <a:rPr lang="en-US" sz="2876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наставници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2876" b="1" i="1" dirty="0" err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правници</a:t>
            </a: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027"/>
              </a:lnSpc>
            </a:pPr>
            <a:endParaRPr lang="en-US" sz="287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027"/>
              </a:lnSpc>
            </a:pP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12. </a:t>
            </a:r>
            <a:r>
              <a:rPr lang="en-US" sz="2876" b="1" i="1" dirty="0" err="1">
                <a:solidFill>
                  <a:srgbClr val="FFCC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Здравсвени</a:t>
            </a:r>
            <a:r>
              <a:rPr lang="en-US" sz="2876" b="1" i="1" dirty="0">
                <a:solidFill>
                  <a:srgbClr val="FFCC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FFCC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радник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(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ако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лепо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изражава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пацијент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га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може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разумети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другачије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)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Просветни</a:t>
            </a:r>
            <a:r>
              <a:rPr lang="en-US" sz="2876" b="1" i="1" dirty="0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радници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76" b="1" i="1" dirty="0" err="1">
                <a:solidFill>
                  <a:srgbClr val="E9B184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преводиоци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, </a:t>
            </a:r>
            <a:r>
              <a:rPr lang="en-US" sz="2876" b="1" i="1" dirty="0" err="1">
                <a:solidFill>
                  <a:srgbClr val="FBC046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новинари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  <a:r>
              <a:rPr lang="en-US" sz="2876" b="1" i="1" u="sng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политичари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, </a:t>
            </a:r>
            <a:r>
              <a:rPr lang="en-US" sz="2876" b="1" i="1" u="sng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сценаристи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(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разуме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Село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Гори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баба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чешља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спада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у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,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али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мислим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неке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нормалне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текстове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где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води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нормална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конверзација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треба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обратити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пажња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јер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глумци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ће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касније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изговорити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те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реченице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имаће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велики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утицај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ширу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публику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), </a:t>
            </a:r>
            <a:r>
              <a:rPr lang="en-US" sz="2876" b="1" i="1" u="sng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свештеници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(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да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могли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пренети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своје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знање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што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разумнији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лепши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2876" b="1" i="1" dirty="0" err="1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начин</a:t>
            </a:r>
            <a:r>
              <a:rPr lang="en-US" sz="2876" b="1" i="1" dirty="0">
                <a:solidFill>
                  <a:srgbClr val="01070A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)</a:t>
            </a:r>
          </a:p>
          <a:p>
            <a:pPr algn="l">
              <a:lnSpc>
                <a:spcPts val="4027"/>
              </a:lnSpc>
            </a:pPr>
            <a:endParaRPr lang="en-US" sz="2876" b="1" i="1" dirty="0">
              <a:solidFill>
                <a:srgbClr val="01070A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027"/>
              </a:lnSpc>
            </a:pP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4027"/>
              </a:lnSpc>
            </a:pPr>
            <a:r>
              <a:rPr lang="en-US" sz="2876" i="1" dirty="0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4027"/>
              </a:lnSpc>
              <a:spcBef>
                <a:spcPct val="0"/>
              </a:spcBef>
            </a:pPr>
            <a:endParaRPr lang="en-US" sz="2876" i="1" dirty="0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894523" y="1952625"/>
            <a:ext cx="2124075" cy="231458"/>
            <a:chOff x="0" y="0"/>
            <a:chExt cx="2832100" cy="308610"/>
          </a:xfrm>
        </p:grpSpPr>
        <p:sp>
          <p:nvSpPr>
            <p:cNvPr id="11" name="Freeform 11"/>
            <p:cNvSpPr/>
            <p:nvPr/>
          </p:nvSpPr>
          <p:spPr>
            <a:xfrm>
              <a:off x="48260" y="50800"/>
              <a:ext cx="2734310" cy="232410"/>
            </a:xfrm>
            <a:custGeom>
              <a:avLst/>
              <a:gdLst/>
              <a:ahLst/>
              <a:cxnLst/>
              <a:rect l="l" t="t" r="r" b="b"/>
              <a:pathLst>
                <a:path w="2734310" h="232410">
                  <a:moveTo>
                    <a:pt x="80010" y="0"/>
                  </a:moveTo>
                  <a:cubicBezTo>
                    <a:pt x="598170" y="29210"/>
                    <a:pt x="712470" y="10160"/>
                    <a:pt x="779780" y="22860"/>
                  </a:cubicBezTo>
                  <a:cubicBezTo>
                    <a:pt x="819150" y="30480"/>
                    <a:pt x="838200" y="55880"/>
                    <a:pt x="869950" y="59690"/>
                  </a:cubicBezTo>
                  <a:cubicBezTo>
                    <a:pt x="901700" y="63500"/>
                    <a:pt x="916940" y="46990"/>
                    <a:pt x="970280" y="43180"/>
                  </a:cubicBezTo>
                  <a:cubicBezTo>
                    <a:pt x="1172210" y="25400"/>
                    <a:pt x="2230120" y="60960"/>
                    <a:pt x="2418080" y="36830"/>
                  </a:cubicBezTo>
                  <a:cubicBezTo>
                    <a:pt x="2465070" y="30480"/>
                    <a:pt x="2471420" y="19050"/>
                    <a:pt x="2504440" y="15240"/>
                  </a:cubicBezTo>
                  <a:cubicBezTo>
                    <a:pt x="2545080" y="8890"/>
                    <a:pt x="2611120" y="6350"/>
                    <a:pt x="2646680" y="11430"/>
                  </a:cubicBezTo>
                  <a:cubicBezTo>
                    <a:pt x="2668270" y="15240"/>
                    <a:pt x="2684780" y="17780"/>
                    <a:pt x="2698750" y="29210"/>
                  </a:cubicBezTo>
                  <a:cubicBezTo>
                    <a:pt x="2715260" y="44450"/>
                    <a:pt x="2734310" y="78740"/>
                    <a:pt x="2733040" y="102870"/>
                  </a:cubicBezTo>
                  <a:cubicBezTo>
                    <a:pt x="2731770" y="127000"/>
                    <a:pt x="2710180" y="158750"/>
                    <a:pt x="2691130" y="171450"/>
                  </a:cubicBezTo>
                  <a:cubicBezTo>
                    <a:pt x="2677160" y="182880"/>
                    <a:pt x="2655570" y="185420"/>
                    <a:pt x="2637790" y="184150"/>
                  </a:cubicBezTo>
                  <a:cubicBezTo>
                    <a:pt x="2620010" y="181610"/>
                    <a:pt x="2599690" y="175260"/>
                    <a:pt x="2588260" y="161290"/>
                  </a:cubicBezTo>
                  <a:cubicBezTo>
                    <a:pt x="2573020" y="144780"/>
                    <a:pt x="2557780" y="107950"/>
                    <a:pt x="2561590" y="85090"/>
                  </a:cubicBezTo>
                  <a:cubicBezTo>
                    <a:pt x="2565400" y="60960"/>
                    <a:pt x="2590800" y="31750"/>
                    <a:pt x="2611120" y="20320"/>
                  </a:cubicBezTo>
                  <a:cubicBezTo>
                    <a:pt x="2626360" y="11430"/>
                    <a:pt x="2647950" y="10160"/>
                    <a:pt x="2665730" y="13970"/>
                  </a:cubicBezTo>
                  <a:cubicBezTo>
                    <a:pt x="2682240" y="17780"/>
                    <a:pt x="2701290" y="29210"/>
                    <a:pt x="2712720" y="41910"/>
                  </a:cubicBezTo>
                  <a:cubicBezTo>
                    <a:pt x="2724150" y="55880"/>
                    <a:pt x="2731770" y="76200"/>
                    <a:pt x="2733040" y="92710"/>
                  </a:cubicBezTo>
                  <a:cubicBezTo>
                    <a:pt x="2734310" y="110490"/>
                    <a:pt x="2730500" y="132080"/>
                    <a:pt x="2717800" y="146050"/>
                  </a:cubicBezTo>
                  <a:cubicBezTo>
                    <a:pt x="2705100" y="163830"/>
                    <a:pt x="2675890" y="177800"/>
                    <a:pt x="2646680" y="184150"/>
                  </a:cubicBezTo>
                  <a:cubicBezTo>
                    <a:pt x="2609850" y="194310"/>
                    <a:pt x="2548890" y="177800"/>
                    <a:pt x="2506980" y="182880"/>
                  </a:cubicBezTo>
                  <a:cubicBezTo>
                    <a:pt x="2473960" y="186690"/>
                    <a:pt x="2467610" y="200660"/>
                    <a:pt x="2418080" y="207010"/>
                  </a:cubicBezTo>
                  <a:cubicBezTo>
                    <a:pt x="2219960" y="232410"/>
                    <a:pt x="1078230" y="226060"/>
                    <a:pt x="873760" y="198120"/>
                  </a:cubicBezTo>
                  <a:cubicBezTo>
                    <a:pt x="822960" y="191770"/>
                    <a:pt x="826770" y="180340"/>
                    <a:pt x="779780" y="173990"/>
                  </a:cubicBezTo>
                  <a:cubicBezTo>
                    <a:pt x="651510" y="154940"/>
                    <a:pt x="147320" y="180340"/>
                    <a:pt x="55880" y="146050"/>
                  </a:cubicBezTo>
                  <a:cubicBezTo>
                    <a:pt x="30480" y="137160"/>
                    <a:pt x="21590" y="128270"/>
                    <a:pt x="12700" y="114300"/>
                  </a:cubicBezTo>
                  <a:cubicBezTo>
                    <a:pt x="3810" y="100330"/>
                    <a:pt x="0" y="78740"/>
                    <a:pt x="2540" y="62230"/>
                  </a:cubicBezTo>
                  <a:cubicBezTo>
                    <a:pt x="5080" y="45720"/>
                    <a:pt x="16510" y="26670"/>
                    <a:pt x="29210" y="16510"/>
                  </a:cubicBezTo>
                  <a:cubicBezTo>
                    <a:pt x="43180" y="6350"/>
                    <a:pt x="80010" y="0"/>
                    <a:pt x="80010" y="0"/>
                  </a:cubicBezTo>
                </a:path>
              </a:pathLst>
            </a:custGeom>
            <a:solidFill>
              <a:srgbClr val="E7191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8638" y="2190557"/>
            <a:ext cx="17929362" cy="4780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43"/>
              </a:lnSpc>
              <a:spcBef>
                <a:spcPct val="0"/>
              </a:spcBef>
            </a:pPr>
            <a:endParaRPr/>
          </a:p>
          <a:p>
            <a:pPr algn="l">
              <a:lnSpc>
                <a:spcPts val="4243"/>
              </a:lnSpc>
              <a:spcBef>
                <a:spcPct val="0"/>
              </a:spcBef>
            </a:pP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13. Знања о правопису су неопходна у многим професијама које подразумевају рад са </a:t>
            </a:r>
          </a:p>
          <a:p>
            <a:pPr algn="l">
              <a:lnSpc>
                <a:spcPts val="4243"/>
              </a:lnSpc>
              <a:spcBef>
                <a:spcPct val="0"/>
              </a:spcBef>
            </a:pP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текстовима, комуникацију или изражавање на писан начин. Неке од њих су: </a:t>
            </a:r>
            <a:r>
              <a:rPr lang="en-US" sz="3030" i="1">
                <a:solidFill>
                  <a:srgbClr val="FBC046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новинарство</a:t>
            </a: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030" b="1" i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просвета(наставници)</a:t>
            </a: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030" b="1" i="1">
                <a:solidFill>
                  <a:srgbClr val="E9B184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преводиоци</a:t>
            </a: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030" i="1" u="sng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лектори</a:t>
            </a: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030" b="1" i="1">
                <a:solidFill>
                  <a:srgbClr val="EB04A3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писци</a:t>
            </a: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030" b="1" i="1">
                <a:solidFill>
                  <a:srgbClr val="1E3F48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правници</a:t>
            </a: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административни радници, маркетинг и реклама.</a:t>
            </a:r>
          </a:p>
          <a:p>
            <a:pPr algn="l">
              <a:lnSpc>
                <a:spcPts val="4243"/>
              </a:lnSpc>
              <a:spcBef>
                <a:spcPct val="0"/>
              </a:spcBef>
            </a:pPr>
            <a:endParaRPr lang="en-US" sz="3030" i="1">
              <a:solidFill>
                <a:srgbClr val="01070A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243"/>
              </a:lnSpc>
              <a:spcBef>
                <a:spcPct val="0"/>
              </a:spcBef>
            </a:pP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14. Знање из правописа је неопходно свим </a:t>
            </a:r>
            <a:r>
              <a:rPr lang="en-US" sz="3030" b="1" i="1">
                <a:solidFill>
                  <a:srgbClr val="86C2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професорима.</a:t>
            </a:r>
          </a:p>
          <a:p>
            <a:pPr algn="l">
              <a:lnSpc>
                <a:spcPts val="4243"/>
              </a:lnSpc>
              <a:spcBef>
                <a:spcPct val="0"/>
              </a:spcBef>
            </a:pPr>
            <a:endParaRPr lang="en-US" sz="3030" b="1" i="1">
              <a:solidFill>
                <a:srgbClr val="86C200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algn="l">
              <a:lnSpc>
                <a:spcPts val="4243"/>
              </a:lnSpc>
              <a:spcBef>
                <a:spcPct val="0"/>
              </a:spcBef>
            </a:pPr>
            <a:r>
              <a:rPr lang="en-US" sz="3030" i="1">
                <a:solidFill>
                  <a:srgbClr val="01070A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15. Неопходне су у пословим који укључују разговор или писања мејлова. 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0" y="0"/>
            <a:ext cx="11607086" cy="1603888"/>
          </a:xfrm>
          <a:custGeom>
            <a:avLst/>
            <a:gdLst/>
            <a:ahLst/>
            <a:cxnLst/>
            <a:rect l="l" t="t" r="r" b="b"/>
            <a:pathLst>
              <a:path w="11607086" h="1603888">
                <a:moveTo>
                  <a:pt x="11607086" y="0"/>
                </a:moveTo>
                <a:lnTo>
                  <a:pt x="0" y="0"/>
                </a:lnTo>
                <a:lnTo>
                  <a:pt x="0" y="1603888"/>
                </a:lnTo>
                <a:lnTo>
                  <a:pt x="11607086" y="1603888"/>
                </a:lnTo>
                <a:lnTo>
                  <a:pt x="1160708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571234" y="242965"/>
            <a:ext cx="8894674" cy="1215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45"/>
              </a:lnSpc>
              <a:spcBef>
                <a:spcPct val="0"/>
              </a:spcBef>
            </a:pPr>
            <a:r>
              <a:rPr lang="en-US" sz="3532" b="1">
                <a:solidFill>
                  <a:srgbClr val="01070A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8. Којим су професијама неопходна знања о правопису?</a:t>
            </a:r>
          </a:p>
        </p:txBody>
      </p:sp>
      <p:sp>
        <p:nvSpPr>
          <p:cNvPr id="5" name="Freeform 5"/>
          <p:cNvSpPr/>
          <p:nvPr/>
        </p:nvSpPr>
        <p:spPr>
          <a:xfrm rot="-10800000" flipH="1">
            <a:off x="8686800" y="9007028"/>
            <a:ext cx="9601200" cy="1279971"/>
          </a:xfrm>
          <a:custGeom>
            <a:avLst/>
            <a:gdLst/>
            <a:ahLst/>
            <a:cxnLst/>
            <a:rect l="l" t="t" r="r" b="b"/>
            <a:pathLst>
              <a:path w="12003763" h="1658702">
                <a:moveTo>
                  <a:pt x="12003763" y="0"/>
                </a:moveTo>
                <a:lnTo>
                  <a:pt x="0" y="0"/>
                </a:lnTo>
                <a:lnTo>
                  <a:pt x="0" y="1658702"/>
                </a:lnTo>
                <a:lnTo>
                  <a:pt x="12003763" y="1658702"/>
                </a:lnTo>
                <a:lnTo>
                  <a:pt x="1200376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020800" y="8657020"/>
            <a:ext cx="1806493" cy="1073906"/>
          </a:xfrm>
          <a:custGeom>
            <a:avLst/>
            <a:gdLst/>
            <a:ahLst/>
            <a:cxnLst/>
            <a:rect l="l" t="t" r="r" b="b"/>
            <a:pathLst>
              <a:path w="1806493" h="1073906">
                <a:moveTo>
                  <a:pt x="0" y="0"/>
                </a:moveTo>
                <a:lnTo>
                  <a:pt x="1806493" y="0"/>
                </a:lnTo>
                <a:lnTo>
                  <a:pt x="1806493" y="1073906"/>
                </a:lnTo>
                <a:lnTo>
                  <a:pt x="0" y="10739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658874" y="8077393"/>
            <a:ext cx="530344" cy="731051"/>
          </a:xfrm>
          <a:custGeom>
            <a:avLst/>
            <a:gdLst/>
            <a:ahLst/>
            <a:cxnLst/>
            <a:rect l="l" t="t" r="r" b="b"/>
            <a:pathLst>
              <a:path w="530344" h="731051">
                <a:moveTo>
                  <a:pt x="0" y="0"/>
                </a:moveTo>
                <a:lnTo>
                  <a:pt x="530344" y="0"/>
                </a:lnTo>
                <a:lnTo>
                  <a:pt x="530344" y="731050"/>
                </a:lnTo>
                <a:lnTo>
                  <a:pt x="0" y="73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19553" y="495300"/>
            <a:ext cx="15673047" cy="9236620"/>
          </a:xfrm>
          <a:custGeom>
            <a:avLst/>
            <a:gdLst/>
            <a:ahLst/>
            <a:cxnLst/>
            <a:rect l="l" t="t" r="r" b="b"/>
            <a:pathLst>
              <a:path w="14232771" h="17954183">
                <a:moveTo>
                  <a:pt x="0" y="0"/>
                </a:moveTo>
                <a:lnTo>
                  <a:pt x="14232770" y="0"/>
                </a:lnTo>
                <a:lnTo>
                  <a:pt x="14232770" y="17954183"/>
                </a:lnTo>
                <a:lnTo>
                  <a:pt x="0" y="179541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6920" y="8866099"/>
            <a:ext cx="1192633" cy="1420901"/>
          </a:xfrm>
          <a:custGeom>
            <a:avLst/>
            <a:gdLst/>
            <a:ahLst/>
            <a:cxnLst/>
            <a:rect l="l" t="t" r="r" b="b"/>
            <a:pathLst>
              <a:path w="1192633" h="1420901">
                <a:moveTo>
                  <a:pt x="0" y="0"/>
                </a:moveTo>
                <a:lnTo>
                  <a:pt x="1192633" y="0"/>
                </a:lnTo>
                <a:lnTo>
                  <a:pt x="1192633" y="1420901"/>
                </a:lnTo>
                <a:lnTo>
                  <a:pt x="0" y="14209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551422" y="3605901"/>
            <a:ext cx="1175088" cy="499947"/>
          </a:xfrm>
          <a:custGeom>
            <a:avLst/>
            <a:gdLst/>
            <a:ahLst/>
            <a:cxnLst/>
            <a:rect l="l" t="t" r="r" b="b"/>
            <a:pathLst>
              <a:path w="1175088" h="499947">
                <a:moveTo>
                  <a:pt x="0" y="0"/>
                </a:moveTo>
                <a:lnTo>
                  <a:pt x="1175089" y="0"/>
                </a:lnTo>
                <a:lnTo>
                  <a:pt x="1175089" y="499947"/>
                </a:lnTo>
                <a:lnTo>
                  <a:pt x="0" y="4999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551422" y="7072859"/>
            <a:ext cx="1175088" cy="499947"/>
          </a:xfrm>
          <a:custGeom>
            <a:avLst/>
            <a:gdLst/>
            <a:ahLst/>
            <a:cxnLst/>
            <a:rect l="l" t="t" r="r" b="b"/>
            <a:pathLst>
              <a:path w="1175088" h="499947">
                <a:moveTo>
                  <a:pt x="0" y="0"/>
                </a:moveTo>
                <a:lnTo>
                  <a:pt x="1175089" y="0"/>
                </a:lnTo>
                <a:lnTo>
                  <a:pt x="1175089" y="499947"/>
                </a:lnTo>
                <a:lnTo>
                  <a:pt x="0" y="4999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518460" y="4683151"/>
            <a:ext cx="2415241" cy="2889655"/>
          </a:xfrm>
          <a:custGeom>
            <a:avLst/>
            <a:gdLst/>
            <a:ahLst/>
            <a:cxnLst/>
            <a:rect l="l" t="t" r="r" b="b"/>
            <a:pathLst>
              <a:path w="2415241" h="2889655">
                <a:moveTo>
                  <a:pt x="0" y="0"/>
                </a:moveTo>
                <a:lnTo>
                  <a:pt x="2415241" y="0"/>
                </a:lnTo>
                <a:lnTo>
                  <a:pt x="2415241" y="2889655"/>
                </a:lnTo>
                <a:lnTo>
                  <a:pt x="0" y="28896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35136" r="-44327"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927059" y="3290783"/>
            <a:ext cx="11006642" cy="1852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81"/>
              </a:lnSpc>
            </a:pP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Каријерно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вођење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и </a:t>
            </a: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саветовање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</a:t>
            </a:r>
          </a:p>
          <a:p>
            <a:pPr algn="l">
              <a:lnSpc>
                <a:spcPts val="4981"/>
              </a:lnSpc>
            </a:pP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приручник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за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наставнике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средњих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558" b="1" i="1" dirty="0" err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школа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 </a:t>
            </a:r>
          </a:p>
          <a:p>
            <a:pPr algn="l">
              <a:lnSpc>
                <a:spcPts val="4981"/>
              </a:lnSpc>
            </a:pPr>
            <a:r>
              <a:rPr lang="en-US" sz="3558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Фондација</a:t>
            </a:r>
            <a:r>
              <a:rPr lang="en-US" sz="3558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558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Темпус</a:t>
            </a:r>
            <a:r>
              <a:rPr lang="en-US" sz="3558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БОШ,</a:t>
            </a:r>
            <a:r>
              <a:rPr lang="en-US" sz="3558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2014.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33627" y="7006184"/>
            <a:ext cx="10020746" cy="1859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Електронска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форма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линк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459"/>
              </a:lnSpc>
            </a:pPr>
            <a:r>
              <a:rPr lang="en-US" sz="38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http://euroguidance.rs/resursi/prirucnik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78003" y="515391"/>
            <a:ext cx="17351150" cy="9275996"/>
            <a:chOff x="0" y="0"/>
            <a:chExt cx="5319642" cy="284390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319642" cy="2843903"/>
            </a:xfrm>
            <a:custGeom>
              <a:avLst/>
              <a:gdLst/>
              <a:ahLst/>
              <a:cxnLst/>
              <a:rect l="l" t="t" r="r" b="b"/>
              <a:pathLst>
                <a:path w="5319642" h="2843903">
                  <a:moveTo>
                    <a:pt x="4908" y="0"/>
                  </a:moveTo>
                  <a:lnTo>
                    <a:pt x="5314734" y="0"/>
                  </a:lnTo>
                  <a:cubicBezTo>
                    <a:pt x="5316036" y="0"/>
                    <a:pt x="5317284" y="517"/>
                    <a:pt x="5318204" y="1438"/>
                  </a:cubicBezTo>
                  <a:cubicBezTo>
                    <a:pt x="5319125" y="2358"/>
                    <a:pt x="5319642" y="3606"/>
                    <a:pt x="5319642" y="4908"/>
                  </a:cubicBezTo>
                  <a:lnTo>
                    <a:pt x="5319642" y="2838995"/>
                  </a:lnTo>
                  <a:cubicBezTo>
                    <a:pt x="5319642" y="2840296"/>
                    <a:pt x="5319125" y="2841545"/>
                    <a:pt x="5318204" y="2842465"/>
                  </a:cubicBezTo>
                  <a:cubicBezTo>
                    <a:pt x="5317284" y="2843386"/>
                    <a:pt x="5316036" y="2843903"/>
                    <a:pt x="5314734" y="2843903"/>
                  </a:cubicBezTo>
                  <a:lnTo>
                    <a:pt x="4908" y="2843903"/>
                  </a:lnTo>
                  <a:cubicBezTo>
                    <a:pt x="3606" y="2843903"/>
                    <a:pt x="2358" y="2843386"/>
                    <a:pt x="1438" y="2842465"/>
                  </a:cubicBezTo>
                  <a:cubicBezTo>
                    <a:pt x="517" y="2841545"/>
                    <a:pt x="0" y="2840296"/>
                    <a:pt x="0" y="2838995"/>
                  </a:cubicBezTo>
                  <a:lnTo>
                    <a:pt x="0" y="4908"/>
                  </a:lnTo>
                  <a:cubicBezTo>
                    <a:pt x="0" y="3606"/>
                    <a:pt x="517" y="2358"/>
                    <a:pt x="1438" y="1438"/>
                  </a:cubicBezTo>
                  <a:cubicBezTo>
                    <a:pt x="2358" y="517"/>
                    <a:pt x="3606" y="0"/>
                    <a:pt x="4908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5319642" cy="2891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0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6006097" y="2853177"/>
            <a:ext cx="22558" cy="607181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>
            <a:off x="12459881" y="2654555"/>
            <a:ext cx="0" cy="593712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8" name="Group 8"/>
          <p:cNvGrpSpPr/>
          <p:nvPr/>
        </p:nvGrpSpPr>
        <p:grpSpPr>
          <a:xfrm>
            <a:off x="1028700" y="2330931"/>
            <a:ext cx="4167278" cy="713523"/>
            <a:chOff x="0" y="0"/>
            <a:chExt cx="1008606" cy="17269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08606" cy="172694"/>
            </a:xfrm>
            <a:custGeom>
              <a:avLst/>
              <a:gdLst/>
              <a:ahLst/>
              <a:cxnLst/>
              <a:rect l="l" t="t" r="r" b="b"/>
              <a:pathLst>
                <a:path w="1008606" h="172694">
                  <a:moveTo>
                    <a:pt x="14862" y="0"/>
                  </a:moveTo>
                  <a:lnTo>
                    <a:pt x="993744" y="0"/>
                  </a:lnTo>
                  <a:cubicBezTo>
                    <a:pt x="997686" y="0"/>
                    <a:pt x="1001466" y="1566"/>
                    <a:pt x="1004253" y="4353"/>
                  </a:cubicBezTo>
                  <a:cubicBezTo>
                    <a:pt x="1007040" y="7140"/>
                    <a:pt x="1008606" y="10921"/>
                    <a:pt x="1008606" y="14862"/>
                  </a:cubicBezTo>
                  <a:lnTo>
                    <a:pt x="1008606" y="157832"/>
                  </a:lnTo>
                  <a:cubicBezTo>
                    <a:pt x="1008606" y="161773"/>
                    <a:pt x="1007040" y="165554"/>
                    <a:pt x="1004253" y="168341"/>
                  </a:cubicBezTo>
                  <a:cubicBezTo>
                    <a:pt x="1001466" y="171128"/>
                    <a:pt x="997686" y="172694"/>
                    <a:pt x="993744" y="172694"/>
                  </a:cubicBezTo>
                  <a:lnTo>
                    <a:pt x="14862" y="172694"/>
                  </a:lnTo>
                  <a:cubicBezTo>
                    <a:pt x="10921" y="172694"/>
                    <a:pt x="7140" y="171128"/>
                    <a:pt x="4353" y="168341"/>
                  </a:cubicBezTo>
                  <a:cubicBezTo>
                    <a:pt x="1566" y="165554"/>
                    <a:pt x="0" y="161773"/>
                    <a:pt x="0" y="157832"/>
                  </a:cubicBezTo>
                  <a:lnTo>
                    <a:pt x="0" y="14862"/>
                  </a:lnTo>
                  <a:cubicBezTo>
                    <a:pt x="0" y="10921"/>
                    <a:pt x="1566" y="7140"/>
                    <a:pt x="4353" y="4353"/>
                  </a:cubicBezTo>
                  <a:cubicBezTo>
                    <a:pt x="7140" y="1566"/>
                    <a:pt x="10921" y="0"/>
                    <a:pt x="14862" y="0"/>
                  </a:cubicBezTo>
                  <a:close/>
                </a:path>
              </a:pathLst>
            </a:custGeom>
            <a:solidFill>
              <a:srgbClr val="FBC046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1008606" cy="23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01"/>
                </a:lnSpc>
              </a:pPr>
              <a:r>
                <a:rPr lang="en-US" sz="3072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циљ 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816217" y="2330931"/>
            <a:ext cx="4167278" cy="713523"/>
            <a:chOff x="0" y="0"/>
            <a:chExt cx="1008606" cy="17269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08606" cy="172694"/>
            </a:xfrm>
            <a:custGeom>
              <a:avLst/>
              <a:gdLst/>
              <a:ahLst/>
              <a:cxnLst/>
              <a:rect l="l" t="t" r="r" b="b"/>
              <a:pathLst>
                <a:path w="1008606" h="172694">
                  <a:moveTo>
                    <a:pt x="14862" y="0"/>
                  </a:moveTo>
                  <a:lnTo>
                    <a:pt x="993744" y="0"/>
                  </a:lnTo>
                  <a:cubicBezTo>
                    <a:pt x="997686" y="0"/>
                    <a:pt x="1001466" y="1566"/>
                    <a:pt x="1004253" y="4353"/>
                  </a:cubicBezTo>
                  <a:cubicBezTo>
                    <a:pt x="1007040" y="7140"/>
                    <a:pt x="1008606" y="10921"/>
                    <a:pt x="1008606" y="14862"/>
                  </a:cubicBezTo>
                  <a:lnTo>
                    <a:pt x="1008606" y="157832"/>
                  </a:lnTo>
                  <a:cubicBezTo>
                    <a:pt x="1008606" y="161773"/>
                    <a:pt x="1007040" y="165554"/>
                    <a:pt x="1004253" y="168341"/>
                  </a:cubicBezTo>
                  <a:cubicBezTo>
                    <a:pt x="1001466" y="171128"/>
                    <a:pt x="997686" y="172694"/>
                    <a:pt x="993744" y="172694"/>
                  </a:cubicBezTo>
                  <a:lnTo>
                    <a:pt x="14862" y="172694"/>
                  </a:lnTo>
                  <a:cubicBezTo>
                    <a:pt x="10921" y="172694"/>
                    <a:pt x="7140" y="171128"/>
                    <a:pt x="4353" y="168341"/>
                  </a:cubicBezTo>
                  <a:cubicBezTo>
                    <a:pt x="1566" y="165554"/>
                    <a:pt x="0" y="161773"/>
                    <a:pt x="0" y="157832"/>
                  </a:cubicBezTo>
                  <a:lnTo>
                    <a:pt x="0" y="14862"/>
                  </a:lnTo>
                  <a:cubicBezTo>
                    <a:pt x="0" y="10921"/>
                    <a:pt x="1566" y="7140"/>
                    <a:pt x="4353" y="4353"/>
                  </a:cubicBezTo>
                  <a:cubicBezTo>
                    <a:pt x="7140" y="1566"/>
                    <a:pt x="10921" y="0"/>
                    <a:pt x="14862" y="0"/>
                  </a:cubicBezTo>
                  <a:close/>
                </a:path>
              </a:pathLst>
            </a:custGeom>
            <a:solidFill>
              <a:srgbClr val="FBC046"/>
            </a:solidFill>
            <a:ln cap="sq">
              <a:noFill/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008606" cy="23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01"/>
                </a:lnSpc>
              </a:pPr>
              <a:r>
                <a:rPr lang="en-US" sz="3072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задаци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924351" y="2330931"/>
            <a:ext cx="4167278" cy="713523"/>
            <a:chOff x="0" y="0"/>
            <a:chExt cx="1008606" cy="17269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8606" cy="172694"/>
            </a:xfrm>
            <a:custGeom>
              <a:avLst/>
              <a:gdLst/>
              <a:ahLst/>
              <a:cxnLst/>
              <a:rect l="l" t="t" r="r" b="b"/>
              <a:pathLst>
                <a:path w="1008606" h="172694">
                  <a:moveTo>
                    <a:pt x="14862" y="0"/>
                  </a:moveTo>
                  <a:lnTo>
                    <a:pt x="993744" y="0"/>
                  </a:lnTo>
                  <a:cubicBezTo>
                    <a:pt x="997686" y="0"/>
                    <a:pt x="1001466" y="1566"/>
                    <a:pt x="1004253" y="4353"/>
                  </a:cubicBezTo>
                  <a:cubicBezTo>
                    <a:pt x="1007040" y="7140"/>
                    <a:pt x="1008606" y="10921"/>
                    <a:pt x="1008606" y="14862"/>
                  </a:cubicBezTo>
                  <a:lnTo>
                    <a:pt x="1008606" y="157832"/>
                  </a:lnTo>
                  <a:cubicBezTo>
                    <a:pt x="1008606" y="161773"/>
                    <a:pt x="1007040" y="165554"/>
                    <a:pt x="1004253" y="168341"/>
                  </a:cubicBezTo>
                  <a:cubicBezTo>
                    <a:pt x="1001466" y="171128"/>
                    <a:pt x="997686" y="172694"/>
                    <a:pt x="993744" y="172694"/>
                  </a:cubicBezTo>
                  <a:lnTo>
                    <a:pt x="14862" y="172694"/>
                  </a:lnTo>
                  <a:cubicBezTo>
                    <a:pt x="10921" y="172694"/>
                    <a:pt x="7140" y="171128"/>
                    <a:pt x="4353" y="168341"/>
                  </a:cubicBezTo>
                  <a:cubicBezTo>
                    <a:pt x="1566" y="165554"/>
                    <a:pt x="0" y="161773"/>
                    <a:pt x="0" y="157832"/>
                  </a:cubicBezTo>
                  <a:lnTo>
                    <a:pt x="0" y="14862"/>
                  </a:lnTo>
                  <a:cubicBezTo>
                    <a:pt x="0" y="10921"/>
                    <a:pt x="1566" y="7140"/>
                    <a:pt x="4353" y="4353"/>
                  </a:cubicBezTo>
                  <a:cubicBezTo>
                    <a:pt x="7140" y="1566"/>
                    <a:pt x="10921" y="0"/>
                    <a:pt x="14862" y="0"/>
                  </a:cubicBezTo>
                  <a:close/>
                </a:path>
              </a:pathLst>
            </a:custGeom>
            <a:solidFill>
              <a:srgbClr val="FBC046"/>
            </a:solidFill>
            <a:ln cap="sq">
              <a:noFill/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008606" cy="2393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01"/>
                </a:lnSpc>
              </a:pPr>
              <a:r>
                <a:rPr lang="en-US" sz="3072" b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исходи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77810" y="8591684"/>
            <a:ext cx="901780" cy="1074379"/>
          </a:xfrm>
          <a:custGeom>
            <a:avLst/>
            <a:gdLst/>
            <a:ahLst/>
            <a:cxnLst/>
            <a:rect l="l" t="t" r="r" b="b"/>
            <a:pathLst>
              <a:path w="901780" h="1074379">
                <a:moveTo>
                  <a:pt x="0" y="0"/>
                </a:moveTo>
                <a:lnTo>
                  <a:pt x="901780" y="0"/>
                </a:lnTo>
                <a:lnTo>
                  <a:pt x="901780" y="1074379"/>
                </a:lnTo>
                <a:lnTo>
                  <a:pt x="0" y="10743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1028700" y="3536539"/>
            <a:ext cx="4999955" cy="3864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31"/>
              </a:lnSpc>
            </a:pPr>
            <a:r>
              <a:rPr lang="en-US" sz="2736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Разумевање и указивање на значај употребе правописа кроз мотивационо писмо каријерном саветнику, као и мењање и оснаживање ставова о важности правописа током личног и професионалног развоја.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621806" y="3277385"/>
            <a:ext cx="5066395" cy="4751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5"/>
              </a:lnSpc>
            </a:pPr>
            <a:r>
              <a:rPr lang="en-US" sz="2696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-Ученици су разумели значај правописа током процеса планирања и писања мотивационог писма.</a:t>
            </a:r>
          </a:p>
          <a:p>
            <a:pPr algn="l">
              <a:lnSpc>
                <a:spcPts val="3775"/>
              </a:lnSpc>
            </a:pPr>
            <a:r>
              <a:rPr lang="en-US" sz="2696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-Ученици поседују знања о правопису (а, б, в, г)</a:t>
            </a:r>
          </a:p>
          <a:p>
            <a:pPr algn="l">
              <a:lnSpc>
                <a:spcPts val="3775"/>
              </a:lnSpc>
            </a:pPr>
            <a:r>
              <a:rPr lang="en-US" sz="2696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-Ученици су мотивисани да правописно исправно напишу писмо</a:t>
            </a:r>
          </a:p>
          <a:p>
            <a:pPr algn="l">
              <a:lnSpc>
                <a:spcPts val="3775"/>
              </a:lnSpc>
            </a:pPr>
            <a:endParaRPr lang="en-US" sz="2696">
              <a:solidFill>
                <a:srgbClr val="01070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994239" y="670245"/>
            <a:ext cx="10299522" cy="1428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9"/>
              </a:lnSpc>
              <a:spcBef>
                <a:spcPct val="0"/>
              </a:spcBef>
            </a:pPr>
            <a:r>
              <a:rPr lang="en-US" sz="414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Мотивационо писмо каријерном     саветнику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280229" y="3171110"/>
            <a:ext cx="5928274" cy="64949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-да се код ученика путем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мотивационог писма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каријерном саветнику испита: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а) употреба интерпункције (. , : ...)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б) растављање речи на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крају реда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в) спојено и одвојено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писање речи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г) употреба потенцијала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-омогућити ученицима да стекну увид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 значај правописа током процеса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планирања и писања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мотивационог писма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-развјати свест о потреби правилне </a:t>
            </a:r>
          </a:p>
          <a:p>
            <a:pPr algn="l">
              <a:lnSpc>
                <a:spcPts val="3457"/>
              </a:lnSpc>
            </a:pPr>
            <a:r>
              <a:rPr lang="en-US" sz="246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употребе правописа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5607" y="4819967"/>
            <a:ext cx="5716786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Dodajte malo glavnog teksta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08027" y="382122"/>
            <a:ext cx="17871945" cy="9522756"/>
            <a:chOff x="0" y="0"/>
            <a:chExt cx="4382773" cy="233528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7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29818" y="1869500"/>
            <a:ext cx="17048581" cy="24208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 </a:t>
            </a:r>
            <a:r>
              <a:rPr lang="en-US" sz="33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Ортографске</a:t>
            </a:r>
            <a:r>
              <a:rPr lang="en-US" sz="33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грешке</a:t>
            </a:r>
            <a:endParaRPr lang="en-US" sz="33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just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кариј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А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рном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саветнику</a:t>
            </a:r>
            <a:endParaRPr lang="en-US" sz="33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just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атмос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В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ера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позитивна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онда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часу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лепше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више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заинтересована</a:t>
            </a:r>
            <a:endParaRPr lang="en-US" sz="33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just">
              <a:lnSpc>
                <a:spcPts val="4759"/>
              </a:lnSpc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рад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961478" y="952500"/>
            <a:ext cx="11639799" cy="719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6"/>
              </a:lnSpc>
            </a:pPr>
            <a:r>
              <a:rPr lang="en-US" sz="4283" b="1" dirty="0" err="1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Шта</a:t>
            </a:r>
            <a:r>
              <a:rPr lang="en-US" sz="4283" b="1" dirty="0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283" b="1" dirty="0" err="1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су</a:t>
            </a:r>
            <a:r>
              <a:rPr lang="en-US" sz="4283" b="1" dirty="0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283" b="1" dirty="0" err="1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ученици</a:t>
            </a:r>
            <a:r>
              <a:rPr lang="en-US" sz="4283" b="1" dirty="0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283" b="1" dirty="0" err="1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запазили</a:t>
            </a:r>
            <a:r>
              <a:rPr lang="en-US" sz="4283" b="1" dirty="0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29819" y="4363620"/>
            <a:ext cx="18795506" cy="358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 Употреба потенцијала</a:t>
            </a:r>
          </a:p>
          <a:p>
            <a:pPr algn="just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Мислим да екологија није предмет коме </a:t>
            </a:r>
            <a:r>
              <a:rPr lang="en-US" sz="3399" b="1" i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ми требало да посвећујемо</a:t>
            </a:r>
          </a:p>
          <a:p>
            <a:pPr algn="just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превише пажње.</a:t>
            </a:r>
          </a:p>
          <a:p>
            <a:pPr algn="just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Посвећен сам томе што радим, а оно што </a:t>
            </a:r>
            <a:r>
              <a:rPr lang="en-US" sz="3399" b="1" i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требао да унапредим је да ме</a:t>
            </a:r>
          </a:p>
          <a:p>
            <a:pPr algn="just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мање мрзи да учим.</a:t>
            </a:r>
          </a:p>
          <a:p>
            <a:pPr algn="just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Знање ми је потребно у пракси, а оцене да </a:t>
            </a:r>
            <a:r>
              <a:rPr lang="en-US" sz="3399" b="1" i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нешто постигао.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29819" y="8058685"/>
            <a:ext cx="10266838" cy="1615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 Употреба великог слова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После средње ћу конкурисати за </a:t>
            </a:r>
            <a:r>
              <a:rPr lang="en-US" sz="2900" b="1" i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правни</a:t>
            </a:r>
            <a:r>
              <a:rPr lang="en-US" sz="2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факс у Крагујевцу</a:t>
            </a:r>
            <a:r>
              <a:rPr lang="en-US" sz="2900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060"/>
              </a:lnSpc>
              <a:spcBef>
                <a:spcPct val="0"/>
              </a:spcBef>
            </a:pPr>
            <a:r>
              <a:rPr lang="en-US" sz="2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Уписаћу </a:t>
            </a:r>
            <a:r>
              <a:rPr lang="en-US" sz="2900" b="1" i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економски</a:t>
            </a:r>
            <a:r>
              <a:rPr lang="en-US" sz="29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факултет у Београду</a:t>
            </a:r>
            <a:r>
              <a:rPr lang="en-US" sz="2900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8027" y="478269"/>
            <a:ext cx="17871945" cy="9522756"/>
            <a:chOff x="0" y="0"/>
            <a:chExt cx="4382773" cy="2335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0878" y="382839"/>
            <a:ext cx="16117146" cy="9618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r>
              <a:rPr lang="en-US" sz="3399" b="1" i="1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3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3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Синтаксичке грешке</a:t>
            </a:r>
          </a:p>
          <a:p>
            <a:pPr algn="just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Одговори нису целовити и засновани на питању, недостаје конгруенција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Зато што захтевају више учења.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 се мање учи из тих предмета.</a:t>
            </a:r>
          </a:p>
          <a:p>
            <a:pPr algn="just">
              <a:lnSpc>
                <a:spcPts val="4759"/>
              </a:lnSpc>
            </a:pPr>
            <a:endParaRPr lang="en-US" sz="3399" i="1">
              <a:solidFill>
                <a:srgbClr val="ED070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Волим да идем у школу, али када </a:t>
            </a:r>
            <a:r>
              <a:rPr lang="en-US" sz="3399" b="1" i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немају тестови.</a:t>
            </a:r>
          </a:p>
          <a:p>
            <a:pPr algn="just">
              <a:lnSpc>
                <a:spcPts val="4759"/>
              </a:lnSpc>
            </a:pPr>
            <a:endParaRPr lang="en-US" sz="3399" b="1" i="1">
              <a:solidFill>
                <a:srgbClr val="ED0707"/>
              </a:solidFill>
              <a:latin typeface="Open Sans Bold Italics"/>
              <a:ea typeface="Open Sans Bold Italics"/>
              <a:cs typeface="Open Sans Bold Italics"/>
              <a:sym typeface="Open Sans Bold Italic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 професори мање траже.</a:t>
            </a:r>
          </a:p>
          <a:p>
            <a:pPr algn="just">
              <a:lnSpc>
                <a:spcPts val="4759"/>
              </a:lnSpc>
            </a:pPr>
            <a:endParaRPr lang="en-US" sz="3399" i="1">
              <a:solidFill>
                <a:srgbClr val="ED0707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Код професора које више поштујем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њихову критику више сматрам као савет, код осталих ретко обратим пажњу на то што су ми рекли.</a:t>
            </a: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endParaRPr lang="en-US" sz="33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Писмо мом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карактерном 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саветнику</a:t>
            </a:r>
          </a:p>
          <a:p>
            <a:pPr algn="just">
              <a:lnSpc>
                <a:spcPts val="4759"/>
              </a:lnSpc>
            </a:pPr>
            <a:endParaRPr lang="en-US" sz="33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marL="734059" lvl="1" indent="-367030" algn="just">
              <a:lnSpc>
                <a:spcPts val="4759"/>
              </a:lnSpc>
              <a:buFont typeface="Arial"/>
              <a:buChar char="•"/>
            </a:pP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 понеки предмет који не не волим, већином због самог предмета и у неком случају профосора, нисам никад размишљао како то може да се промени, мислим да о томе они требају да размишљају.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7810" y="8591684"/>
            <a:ext cx="901780" cy="1074379"/>
          </a:xfrm>
          <a:custGeom>
            <a:avLst/>
            <a:gdLst/>
            <a:ahLst/>
            <a:cxnLst/>
            <a:rect l="l" t="t" r="r" b="b"/>
            <a:pathLst>
              <a:path w="901780" h="1074379">
                <a:moveTo>
                  <a:pt x="0" y="0"/>
                </a:moveTo>
                <a:lnTo>
                  <a:pt x="901780" y="0"/>
                </a:lnTo>
                <a:lnTo>
                  <a:pt x="901780" y="1074379"/>
                </a:lnTo>
                <a:lnTo>
                  <a:pt x="0" y="107437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52600" y="571500"/>
            <a:ext cx="14232771" cy="9220199"/>
          </a:xfrm>
          <a:custGeom>
            <a:avLst/>
            <a:gdLst/>
            <a:ahLst/>
            <a:cxnLst/>
            <a:rect l="l" t="t" r="r" b="b"/>
            <a:pathLst>
              <a:path w="14232771" h="17954183">
                <a:moveTo>
                  <a:pt x="0" y="0"/>
                </a:moveTo>
                <a:lnTo>
                  <a:pt x="14232770" y="0"/>
                </a:lnTo>
                <a:lnTo>
                  <a:pt x="14232770" y="17954183"/>
                </a:lnTo>
                <a:lnTo>
                  <a:pt x="0" y="1795418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737053" y="3067367"/>
            <a:ext cx="11631612" cy="6323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759"/>
              </a:lnSpc>
            </a:pPr>
            <a:endParaRPr dirty="0"/>
          </a:p>
          <a:p>
            <a:pPr marL="820417" lvl="1" indent="-410209" algn="l">
              <a:lnSpc>
                <a:spcPts val="7713"/>
              </a:lnSpc>
              <a:buAutoNum type="arabicPeriod"/>
            </a:pP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Састављено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растављено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писање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речи</a:t>
            </a:r>
            <a:endParaRPr lang="en-US" sz="3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7713"/>
              </a:lnSpc>
            </a:pPr>
            <a:endParaRPr lang="en-US" sz="3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2.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Растављање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речи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крају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реда</a:t>
            </a:r>
            <a:endParaRPr lang="en-US" sz="3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319"/>
              </a:lnSpc>
            </a:pPr>
            <a:endParaRPr lang="en-US" sz="3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3.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Интерпункција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тачка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запета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две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тачке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три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тачке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319"/>
              </a:lnSpc>
            </a:pP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 4.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Употреба</a:t>
            </a:r>
            <a:r>
              <a:rPr lang="en-US" sz="37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7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потенцијала</a:t>
            </a:r>
            <a:endParaRPr lang="en-US" sz="3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4759"/>
              </a:lnSpc>
            </a:pPr>
            <a:endParaRPr lang="en-US" sz="37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676611" y="2222484"/>
            <a:ext cx="10934778" cy="680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33"/>
              </a:lnSpc>
            </a:pPr>
            <a:r>
              <a:rPr lang="en-US" sz="4023" b="1">
                <a:solidFill>
                  <a:srgbClr val="3030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ЧЕК-ЛИСТА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22539" y="401207"/>
            <a:ext cx="17642921" cy="9484585"/>
            <a:chOff x="0" y="0"/>
            <a:chExt cx="4326608" cy="23259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6608" cy="2325924"/>
            </a:xfrm>
            <a:custGeom>
              <a:avLst/>
              <a:gdLst/>
              <a:ahLst/>
              <a:cxnLst/>
              <a:rect l="l" t="t" r="r" b="b"/>
              <a:pathLst>
                <a:path w="4326608" h="2325924">
                  <a:moveTo>
                    <a:pt x="35105" y="0"/>
                  </a:moveTo>
                  <a:lnTo>
                    <a:pt x="4291504" y="0"/>
                  </a:lnTo>
                  <a:cubicBezTo>
                    <a:pt x="4300814" y="0"/>
                    <a:pt x="4309743" y="3699"/>
                    <a:pt x="4316326" y="10282"/>
                  </a:cubicBezTo>
                  <a:cubicBezTo>
                    <a:pt x="4322910" y="16865"/>
                    <a:pt x="4326608" y="25795"/>
                    <a:pt x="4326608" y="35105"/>
                  </a:cubicBezTo>
                  <a:lnTo>
                    <a:pt x="4326608" y="2290819"/>
                  </a:lnTo>
                  <a:cubicBezTo>
                    <a:pt x="4326608" y="2300129"/>
                    <a:pt x="4322910" y="2309058"/>
                    <a:pt x="4316326" y="2315642"/>
                  </a:cubicBezTo>
                  <a:cubicBezTo>
                    <a:pt x="4309743" y="2322225"/>
                    <a:pt x="4300814" y="2325924"/>
                    <a:pt x="4291504" y="2325924"/>
                  </a:cubicBezTo>
                  <a:lnTo>
                    <a:pt x="35105" y="2325924"/>
                  </a:lnTo>
                  <a:cubicBezTo>
                    <a:pt x="15717" y="2325924"/>
                    <a:pt x="0" y="2310206"/>
                    <a:pt x="0" y="2290819"/>
                  </a:cubicBezTo>
                  <a:lnTo>
                    <a:pt x="0" y="35105"/>
                  </a:lnTo>
                  <a:cubicBezTo>
                    <a:pt x="0" y="15717"/>
                    <a:pt x="15717" y="0"/>
                    <a:pt x="351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26608" cy="222114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57596" y="2251279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818541" y="5760009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33104" y="5760009"/>
            <a:ext cx="1024491" cy="1148422"/>
          </a:xfrm>
          <a:custGeom>
            <a:avLst/>
            <a:gdLst/>
            <a:ahLst/>
            <a:cxnLst/>
            <a:rect l="l" t="t" r="r" b="b"/>
            <a:pathLst>
              <a:path w="1024491" h="1148422">
                <a:moveTo>
                  <a:pt x="0" y="0"/>
                </a:moveTo>
                <a:lnTo>
                  <a:pt x="1024492" y="0"/>
                </a:lnTo>
                <a:lnTo>
                  <a:pt x="1024492" y="1148422"/>
                </a:lnTo>
                <a:lnTo>
                  <a:pt x="0" y="11484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31480" y="2251279"/>
            <a:ext cx="994439" cy="885955"/>
          </a:xfrm>
          <a:custGeom>
            <a:avLst/>
            <a:gdLst/>
            <a:ahLst/>
            <a:cxnLst/>
            <a:rect l="l" t="t" r="r" b="b"/>
            <a:pathLst>
              <a:path w="994439" h="885955">
                <a:moveTo>
                  <a:pt x="0" y="0"/>
                </a:moveTo>
                <a:lnTo>
                  <a:pt x="994440" y="0"/>
                </a:lnTo>
                <a:lnTo>
                  <a:pt x="994440" y="885955"/>
                </a:lnTo>
                <a:lnTo>
                  <a:pt x="0" y="88595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942263" y="2301625"/>
            <a:ext cx="730278" cy="6959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57206" y="2231349"/>
            <a:ext cx="8721477" cy="55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9"/>
              </a:lnSpc>
            </a:pPr>
            <a:r>
              <a:rPr lang="en-US" sz="3278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Састављено и растављено писање речи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33485" y="2984034"/>
            <a:ext cx="968475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 основној школи сам имала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врло добар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успех.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957206" y="3613146"/>
            <a:ext cx="5348594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</a:t>
            </a:r>
            <a:r>
              <a:rPr lang="en-US" sz="3399" i="1" dirty="0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једно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волим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33485" y="4265698"/>
            <a:ext cx="8367915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понеки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предмет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волим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80401" y="5872903"/>
            <a:ext cx="101494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833485" y="5874808"/>
            <a:ext cx="8596515" cy="11158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Растављање</a:t>
            </a:r>
            <a:r>
              <a:rPr lang="en-US" sz="32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речи</a:t>
            </a:r>
            <a:r>
              <a:rPr lang="en-US" sz="32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на</a:t>
            </a:r>
            <a:r>
              <a:rPr lang="en-US" sz="32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крају</a:t>
            </a:r>
            <a:r>
              <a:rPr lang="en-US" sz="32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2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реда</a:t>
            </a:r>
            <a:endParaRPr lang="en-US" sz="3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4480"/>
              </a:lnSpc>
              <a:spcBef>
                <a:spcPct val="0"/>
              </a:spcBef>
            </a:pPr>
            <a:endParaRPr lang="en-US" sz="32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72631" y="705167"/>
            <a:ext cx="3742739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Чек-листа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8027" y="622412"/>
            <a:ext cx="17871945" cy="9522756"/>
            <a:chOff x="0" y="0"/>
            <a:chExt cx="4382773" cy="2335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981104" y="875560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63176" y="921736"/>
            <a:ext cx="595638" cy="695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05"/>
              </a:lnSpc>
            </a:pPr>
            <a:r>
              <a:rPr lang="en-US" sz="4146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82851" y="971550"/>
            <a:ext cx="3270349" cy="497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Интерпункциј</a:t>
            </a:r>
            <a:r>
              <a:rPr lang="sr-Latn-RS" sz="29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</a:t>
            </a:r>
            <a:endParaRPr lang="en-US" sz="29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38923" y="3534036"/>
            <a:ext cx="7745164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ctr">
              <a:lnSpc>
                <a:spcPts val="4060"/>
              </a:lnSpc>
              <a:buFont typeface="Arial"/>
              <a:buChar char="•"/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запета испред везника АЛИ, ВЕЋ, ПА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138923" y="5526665"/>
            <a:ext cx="5484019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26112" lvl="1" indent="-313056" algn="ctr">
              <a:lnSpc>
                <a:spcPts val="4060"/>
              </a:lnSpc>
              <a:buFont typeface="Arial"/>
              <a:buChar char="•"/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две тачке при набрајању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58814" y="6357880"/>
            <a:ext cx="13295586" cy="574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Волим</a:t>
            </a:r>
            <a:r>
              <a:rPr lang="en-US" sz="3399" b="1" i="1" dirty="0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: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физичко</a:t>
            </a:r>
            <a:r>
              <a:rPr lang="en-US" sz="3399" i="1" dirty="0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енглески</a:t>
            </a:r>
            <a:r>
              <a:rPr lang="en-US" sz="3399" b="1" i="1" dirty="0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,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грађанско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вештине</a:t>
            </a:r>
            <a:r>
              <a:rPr lang="sr-Latn-R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996048" y="7119245"/>
            <a:ext cx="4547752" cy="490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083312" lvl="2" indent="-313056" algn="ctr">
              <a:lnSpc>
                <a:spcPts val="4060"/>
              </a:lnSpc>
              <a:buFont typeface="Arial"/>
              <a:buChar char="•"/>
            </a:pPr>
            <a:r>
              <a:rPr lang="sr-Cyrl-RS" sz="29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</a:t>
            </a:r>
            <a:r>
              <a:rPr lang="en-US" sz="29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ри</a:t>
            </a:r>
            <a:r>
              <a:rPr lang="sr-Latn-RS" sz="29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sr-Cyrl-RS" sz="29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тачке</a:t>
            </a:r>
            <a:r>
              <a:rPr lang="en-US" sz="29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47663" y="7807585"/>
            <a:ext cx="16740337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Планира</a:t>
            </a:r>
            <a:r>
              <a:rPr lang="sr-Latn-R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m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идем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Србије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после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факултета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,[...]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размена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студената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</a:t>
            </a:r>
            <a:r>
              <a:rPr lang="en-US" sz="3399" i="1" dirty="0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...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-2105148" y="4184275"/>
            <a:ext cx="19574387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 волим баш да идем у школу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али ипак идем.</a:t>
            </a:r>
          </a:p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                  У школу не волим баш да идем [...]па често буде забавно.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38923" y="1648402"/>
            <a:ext cx="2170300" cy="497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26112" lvl="1" indent="-313056" algn="ctr">
              <a:lnSpc>
                <a:spcPts val="4060"/>
              </a:lnSpc>
              <a:buFont typeface="Arial"/>
              <a:buChar char="•"/>
            </a:pPr>
            <a:r>
              <a:rPr lang="en-US" sz="2900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тачка</a:t>
            </a:r>
            <a:endParaRPr lang="en-US" sz="2900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547663" y="2169261"/>
            <a:ext cx="13659084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 8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разреду сам хтела да студирам психологију.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282851" y="2846886"/>
            <a:ext cx="1142350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Нисам спремна за будућност јер немам планове за њу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17" name="Freeform 17"/>
          <p:cNvSpPr/>
          <p:nvPr/>
        </p:nvSpPr>
        <p:spPr>
          <a:xfrm>
            <a:off x="843790" y="1183059"/>
            <a:ext cx="994439" cy="885955"/>
          </a:xfrm>
          <a:custGeom>
            <a:avLst/>
            <a:gdLst/>
            <a:ahLst/>
            <a:cxnLst/>
            <a:rect l="l" t="t" r="r" b="b"/>
            <a:pathLst>
              <a:path w="994439" h="885955">
                <a:moveTo>
                  <a:pt x="0" y="0"/>
                </a:moveTo>
                <a:lnTo>
                  <a:pt x="994439" y="0"/>
                </a:lnTo>
                <a:lnTo>
                  <a:pt x="994439" y="885955"/>
                </a:lnTo>
                <a:lnTo>
                  <a:pt x="0" y="88595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1089761" y="3427276"/>
            <a:ext cx="267924" cy="823675"/>
          </a:xfrm>
          <a:custGeom>
            <a:avLst/>
            <a:gdLst/>
            <a:ahLst/>
            <a:cxnLst/>
            <a:rect l="l" t="t" r="r" b="b"/>
            <a:pathLst>
              <a:path w="267924" h="823675">
                <a:moveTo>
                  <a:pt x="0" y="0"/>
                </a:moveTo>
                <a:lnTo>
                  <a:pt x="267924" y="0"/>
                </a:lnTo>
                <a:lnTo>
                  <a:pt x="267924" y="823674"/>
                </a:lnTo>
                <a:lnTo>
                  <a:pt x="0" y="8236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8027" y="526985"/>
            <a:ext cx="17871945" cy="9522756"/>
            <a:chOff x="0" y="0"/>
            <a:chExt cx="4382773" cy="2335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86467" y="1354419"/>
            <a:ext cx="11813064" cy="6114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Употреба</a:t>
            </a:r>
            <a:r>
              <a:rPr lang="en-US" sz="33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некњижевних</a:t>
            </a:r>
            <a:r>
              <a:rPr lang="en-US" sz="33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3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речи</a:t>
            </a:r>
            <a:endParaRPr lang="en-US" sz="33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759"/>
              </a:lnSpc>
            </a:pPr>
            <a:endParaRPr lang="en-US" sz="33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После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средње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ћу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конкурисати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правни</a:t>
            </a:r>
            <a:r>
              <a:rPr lang="en-US" sz="3399" b="1" i="1" dirty="0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факс</a:t>
            </a:r>
            <a:r>
              <a:rPr lang="en-US" sz="33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Критике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професора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океј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759"/>
              </a:lnSpc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школи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b="1" i="1" dirty="0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ОК</a:t>
            </a:r>
            <a:r>
              <a:rPr lang="en-US" sz="3399" b="1" i="1" dirty="0">
                <a:solidFill>
                  <a:srgbClr val="000000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.</a:t>
            </a:r>
          </a:p>
          <a:p>
            <a:pPr algn="l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Упознала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нове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пријатеље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супер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дружим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759"/>
              </a:lnSpc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професора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ме</a:t>
            </a:r>
            <a:r>
              <a:rPr lang="en-US" sz="3399" b="1" i="1" dirty="0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 </a:t>
            </a:r>
            <a:r>
              <a:rPr lang="en-US" sz="3399" b="1" i="1" dirty="0" err="1">
                <a:solidFill>
                  <a:srgbClr val="ED0707"/>
                </a:solidFill>
                <a:latin typeface="Open Sans Bold Italics"/>
                <a:ea typeface="Open Sans Bold Italics"/>
                <a:cs typeface="Open Sans Bold Italics"/>
                <a:sym typeface="Open Sans Bold Italics"/>
              </a:rPr>
              <a:t>смарају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  <a:endParaRPr lang="sr-Latn-RS" sz="33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759"/>
              </a:lnSpc>
            </a:pPr>
            <a:endParaRPr lang="en-US" sz="33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  <a:p>
            <a:pPr algn="l">
              <a:lnSpc>
                <a:spcPts val="4759"/>
              </a:lnSpc>
            </a:pPr>
            <a:endParaRPr lang="en-US" sz="3399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-984529" y="6261432"/>
            <a:ext cx="11813064" cy="17805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Глагол ТРЕБАТИ</a:t>
            </a:r>
          </a:p>
          <a:p>
            <a:pPr algn="ctr">
              <a:lnSpc>
                <a:spcPts val="4760"/>
              </a:lnSpc>
            </a:pPr>
            <a:endParaRPr lang="en-US" sz="3400" b="1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ctr">
              <a:lnSpc>
                <a:spcPts val="4760"/>
              </a:lnSpc>
            </a:pPr>
            <a:r>
              <a:rPr lang="en-US" sz="340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Требам</a:t>
            </a:r>
            <a:r>
              <a:rPr lang="en-US" sz="34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да упишем факултет.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22617">
            <a:off x="8009927" y="179122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0"/>
                </a:lnTo>
                <a:lnTo>
                  <a:pt x="0" y="1309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643804">
            <a:off x="12500067" y="2118962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4" name="Freeform 4"/>
          <p:cNvSpPr/>
          <p:nvPr/>
        </p:nvSpPr>
        <p:spPr>
          <a:xfrm rot="204962">
            <a:off x="12666933" y="4466796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5" name="Freeform 5"/>
          <p:cNvSpPr/>
          <p:nvPr/>
        </p:nvSpPr>
        <p:spPr>
          <a:xfrm rot="1543996">
            <a:off x="12190381" y="6736057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6" name="Freeform 6"/>
          <p:cNvSpPr/>
          <p:nvPr/>
        </p:nvSpPr>
        <p:spPr>
          <a:xfrm rot="-8767587">
            <a:off x="3357990" y="1801522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7" name="Freeform 7"/>
          <p:cNvSpPr/>
          <p:nvPr/>
        </p:nvSpPr>
        <p:spPr>
          <a:xfrm rot="-10366412">
            <a:off x="2709707" y="3999662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8" name="Freeform 8"/>
          <p:cNvSpPr/>
          <p:nvPr/>
        </p:nvSpPr>
        <p:spPr>
          <a:xfrm rot="9139054">
            <a:off x="3824226" y="7330018"/>
            <a:ext cx="2196191" cy="611817"/>
          </a:xfrm>
          <a:custGeom>
            <a:avLst/>
            <a:gdLst/>
            <a:ahLst/>
            <a:cxnLst/>
            <a:rect l="l" t="t" r="r" b="b"/>
            <a:pathLst>
              <a:path w="2196191" h="611817">
                <a:moveTo>
                  <a:pt x="0" y="0"/>
                </a:moveTo>
                <a:lnTo>
                  <a:pt x="2196191" y="0"/>
                </a:lnTo>
                <a:lnTo>
                  <a:pt x="2196191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233085"/>
            </a:stretch>
          </a:blipFill>
        </p:spPr>
      </p:sp>
      <p:sp>
        <p:nvSpPr>
          <p:cNvPr id="9" name="Freeform 9"/>
          <p:cNvSpPr/>
          <p:nvPr/>
        </p:nvSpPr>
        <p:spPr>
          <a:xfrm rot="-8261386">
            <a:off x="8706121" y="8730145"/>
            <a:ext cx="1437070" cy="1309040"/>
          </a:xfrm>
          <a:custGeom>
            <a:avLst/>
            <a:gdLst/>
            <a:ahLst/>
            <a:cxnLst/>
            <a:rect l="l" t="t" r="r" b="b"/>
            <a:pathLst>
              <a:path w="1437070" h="1309040">
                <a:moveTo>
                  <a:pt x="0" y="0"/>
                </a:moveTo>
                <a:lnTo>
                  <a:pt x="1437070" y="0"/>
                </a:lnTo>
                <a:lnTo>
                  <a:pt x="1437070" y="1309040"/>
                </a:lnTo>
                <a:lnTo>
                  <a:pt x="0" y="13090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211767">
            <a:off x="6871794" y="1917848"/>
            <a:ext cx="4542854" cy="5583541"/>
          </a:xfrm>
          <a:custGeom>
            <a:avLst/>
            <a:gdLst/>
            <a:ahLst/>
            <a:cxnLst/>
            <a:rect l="l" t="t" r="r" b="b"/>
            <a:pathLst>
              <a:path w="4542854" h="5583541">
                <a:moveTo>
                  <a:pt x="0" y="0"/>
                </a:moveTo>
                <a:lnTo>
                  <a:pt x="4542854" y="0"/>
                </a:lnTo>
                <a:lnTo>
                  <a:pt x="4542854" y="5583541"/>
                </a:lnTo>
                <a:lnTo>
                  <a:pt x="0" y="558354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928" r="-1928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715810" y="4173251"/>
            <a:ext cx="2854821" cy="1465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35"/>
              </a:lnSpc>
              <a:spcBef>
                <a:spcPct val="0"/>
              </a:spcBef>
            </a:pPr>
            <a:r>
              <a:rPr lang="en-US" sz="423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дискусија</a:t>
            </a:r>
          </a:p>
          <a:p>
            <a:pPr algn="ctr">
              <a:lnSpc>
                <a:spcPts val="5935"/>
              </a:lnSpc>
              <a:spcBef>
                <a:spcPct val="0"/>
              </a:spcBef>
            </a:pPr>
            <a:r>
              <a:rPr lang="en-US" sz="423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ученика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79949" y="5574547"/>
            <a:ext cx="2858354" cy="71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9"/>
              </a:lnSpc>
            </a:pPr>
            <a:r>
              <a:rPr lang="en-US" sz="42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коментари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147014" y="7779011"/>
            <a:ext cx="3938639" cy="685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43"/>
              </a:lnSpc>
            </a:pPr>
            <a:r>
              <a:rPr lang="en-US" sz="403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размишљања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95488" y="1255989"/>
            <a:ext cx="4070977" cy="648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17"/>
              </a:lnSpc>
            </a:pPr>
            <a:r>
              <a:rPr lang="en-US" sz="3727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одговори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8027" y="478269"/>
            <a:ext cx="17871945" cy="9522756"/>
            <a:chOff x="0" y="0"/>
            <a:chExt cx="4382773" cy="2335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3139" y="714802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3139" y="2608752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89984" y="5524196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29161" y="5574542"/>
            <a:ext cx="517178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8867" y="765311"/>
            <a:ext cx="822256" cy="695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7"/>
              </a:lnSpc>
            </a:pPr>
            <a:r>
              <a:rPr lang="en-US" sz="411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5991" y="873733"/>
            <a:ext cx="4318635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ОРТОГРАФСКЕ ГРЕШКЕ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9008" y="2678148"/>
            <a:ext cx="4490244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МОРФОЛОШКЕ ГРЕШКЕ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8083" y="5733746"/>
            <a:ext cx="4384993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СИНТАКСИЧКЕ ГРЕШКЕ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6339" y="9191625"/>
            <a:ext cx="334026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D0707"/>
                </a:solidFill>
                <a:latin typeface="Open Sans"/>
                <a:ea typeface="Open Sans"/>
                <a:cs typeface="Open Sans"/>
                <a:sym typeface="Open Sans"/>
              </a:rPr>
              <a:t>смарају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2672" y="2659098"/>
            <a:ext cx="822256" cy="69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8083" y="3195038"/>
            <a:ext cx="14306550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Екологија није предмет коме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требали да посветимо више пажње.</a:t>
            </a:r>
          </a:p>
          <a:p>
            <a:pPr algn="ctr">
              <a:lnSpc>
                <a:spcPts val="4759"/>
              </a:lnSpc>
            </a:pPr>
            <a:endParaRPr lang="en-US" sz="33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61123" y="3795113"/>
            <a:ext cx="1146155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Јаке стране[...], а оно што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требао да унапредим [...].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6339" y="1403796"/>
            <a:ext cx="7695256" cy="106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Писмо мом кариј</a:t>
            </a:r>
            <a:r>
              <a:rPr lang="en-US" sz="310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</a:t>
            </a: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рном саветнику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     Свиђа ми се атмос</a:t>
            </a:r>
            <a:r>
              <a:rPr lang="en-US" sz="310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</a:t>
            </a: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ера на часу.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4630" y="7964863"/>
            <a:ext cx="8279370" cy="1319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873"/>
              </a:lnSpc>
              <a:spcBef>
                <a:spcPct val="0"/>
              </a:spcBef>
            </a:pPr>
            <a:r>
              <a:rPr lang="en-US" sz="348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Писмо мом </a:t>
            </a:r>
            <a:r>
              <a:rPr lang="en-US" sz="348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карактерном</a:t>
            </a:r>
            <a:r>
              <a:rPr lang="en-US" sz="348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саветнику</a:t>
            </a:r>
          </a:p>
          <a:p>
            <a:pPr algn="ctr">
              <a:lnSpc>
                <a:spcPts val="2570"/>
              </a:lnSpc>
              <a:spcBef>
                <a:spcPct val="0"/>
              </a:spcBef>
            </a:pPr>
            <a:endParaRPr lang="en-US" sz="3480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46339" y="6972573"/>
            <a:ext cx="16170473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Код професора које више поштујем њихову критику више сматрам као савет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</a:p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код осталих ретко обратим пажњу на то што су рекли.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64779" y="6250998"/>
            <a:ext cx="835536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 учим радовно, учим пред тест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САМО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12749" y="4451703"/>
            <a:ext cx="926449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Волим да идем у школу када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немају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тестови.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-1529904" y="4943806"/>
            <a:ext cx="926449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глагол требати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63859" y="285975"/>
            <a:ext cx="17871945" cy="9715051"/>
            <a:chOff x="0" y="0"/>
            <a:chExt cx="4382773" cy="23352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16562" y="964084"/>
            <a:ext cx="18171438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lvl="1" indent="-367030" algn="l">
              <a:lnSpc>
                <a:spcPts val="4759"/>
              </a:lnSpc>
              <a:buAutoNum type="arabicPeriod"/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Заиста је похвално што имаш знања из стручних предмета, али важно је да ти укажем из најбоље намере да твоје писмо има правописних грешака.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41464" y="2476560"/>
            <a:ext cx="17846536" cy="51277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4"/>
              </a:lnSpc>
            </a:pP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2.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Врло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важно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поштовати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Морам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укажем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пропусте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направио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свакако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део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ће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бити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потребна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каријери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Исправном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комуникацијом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формирамо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првенствено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своју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личност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затим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углед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предузећа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послујемо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Иако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велики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познавалац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стручних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предмета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потребно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најпре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познавање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матерњег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језика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ради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представљања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окружењу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напредовања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каријери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.</a:t>
            </a:r>
          </a:p>
          <a:p>
            <a:pPr algn="l">
              <a:lnSpc>
                <a:spcPts val="4544"/>
              </a:lnSpc>
            </a:pP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(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Мада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нажалост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данас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изгледа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као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непознавање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сопственог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језика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представља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никакву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препреку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стварању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развијању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246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каријере</a:t>
            </a:r>
            <a:r>
              <a:rPr lang="en-US" sz="3246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.)</a:t>
            </a:r>
          </a:p>
          <a:p>
            <a:pPr algn="l">
              <a:lnSpc>
                <a:spcPts val="4544"/>
              </a:lnSpc>
            </a:pPr>
            <a:endParaRPr lang="en-US" sz="3246" i="1" dirty="0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456783" y="8133988"/>
            <a:ext cx="1773486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4. Важно је водити рачуна о правилном писању посебно у пословној комуникацији. На основу начина на који  пишеш стварамо прве утиске о некој особи.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41464" y="7231438"/>
            <a:ext cx="11293336" cy="580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3.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Свако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треба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шта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0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8027" y="478269"/>
            <a:ext cx="17871945" cy="9522756"/>
            <a:chOff x="0" y="0"/>
            <a:chExt cx="4382773" cy="23352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3139" y="714802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3139" y="2608752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89984" y="5524196"/>
            <a:ext cx="1014944" cy="872852"/>
          </a:xfrm>
          <a:custGeom>
            <a:avLst/>
            <a:gdLst/>
            <a:ahLst/>
            <a:cxnLst/>
            <a:rect l="l" t="t" r="r" b="b"/>
            <a:pathLst>
              <a:path w="1014944" h="872852">
                <a:moveTo>
                  <a:pt x="0" y="0"/>
                </a:moveTo>
                <a:lnTo>
                  <a:pt x="1014944" y="0"/>
                </a:lnTo>
                <a:lnTo>
                  <a:pt x="1014944" y="872852"/>
                </a:lnTo>
                <a:lnTo>
                  <a:pt x="0" y="8728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729161" y="5574542"/>
            <a:ext cx="517178" cy="69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n-US" sz="41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III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38867" y="765311"/>
            <a:ext cx="822256" cy="695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57"/>
              </a:lnSpc>
            </a:pPr>
            <a:r>
              <a:rPr lang="en-US" sz="4112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75991" y="873733"/>
            <a:ext cx="4318635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ОРТОГРАФСКЕ ГРЕШКЕ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49008" y="2678148"/>
            <a:ext cx="4490244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МОРФОЛОШКЕ ГРЕШКЕ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68083" y="5733746"/>
            <a:ext cx="4384993" cy="497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0"/>
              </a:lnSpc>
            </a:pPr>
            <a:r>
              <a:rPr lang="en-US" sz="29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СИНТАКСИЧКЕ ГРЕШКЕ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6339" y="9191625"/>
            <a:ext cx="3340263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ED0707"/>
                </a:solidFill>
                <a:latin typeface="Open Sans"/>
                <a:ea typeface="Open Sans"/>
                <a:cs typeface="Open Sans"/>
                <a:sym typeface="Open Sans"/>
              </a:rPr>
              <a:t>смарају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2672" y="2659098"/>
            <a:ext cx="822256" cy="695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</a:pPr>
            <a:r>
              <a:rPr lang="en-US" sz="40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68083" y="3195038"/>
            <a:ext cx="14306550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Екологија није предмет коме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требали да посветимо више пажње.</a:t>
            </a:r>
          </a:p>
          <a:p>
            <a:pPr algn="ctr">
              <a:lnSpc>
                <a:spcPts val="4759"/>
              </a:lnSpc>
            </a:pPr>
            <a:endParaRPr lang="en-US" sz="3399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61123" y="3795113"/>
            <a:ext cx="11461552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Јаке стране[...], а оно што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требао да унапредим [...].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6339" y="1403796"/>
            <a:ext cx="7695256" cy="106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  <a:spcBef>
                <a:spcPct val="0"/>
              </a:spcBef>
            </a:pP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Писмо мом кариј</a:t>
            </a:r>
            <a:r>
              <a:rPr lang="en-US" sz="310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A</a:t>
            </a: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рном саветнику</a:t>
            </a:r>
          </a:p>
          <a:p>
            <a:pPr algn="l">
              <a:lnSpc>
                <a:spcPts val="4340"/>
              </a:lnSpc>
              <a:spcBef>
                <a:spcPct val="0"/>
              </a:spcBef>
            </a:pP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     Свиђа ми се атмос</a:t>
            </a:r>
            <a:r>
              <a:rPr lang="en-US" sz="310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</a:t>
            </a:r>
            <a:r>
              <a:rPr lang="en-US" sz="310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ера на часу.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4630" y="7964863"/>
            <a:ext cx="8279370" cy="1319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3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873"/>
              </a:lnSpc>
              <a:spcBef>
                <a:spcPct val="0"/>
              </a:spcBef>
            </a:pPr>
            <a:r>
              <a:rPr lang="en-US" sz="348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Писмо мом </a:t>
            </a:r>
            <a:r>
              <a:rPr lang="en-US" sz="3480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карактерном</a:t>
            </a:r>
            <a:r>
              <a:rPr lang="en-US" sz="3480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саветнику</a:t>
            </a:r>
          </a:p>
          <a:p>
            <a:pPr algn="ctr">
              <a:lnSpc>
                <a:spcPts val="2570"/>
              </a:lnSpc>
              <a:spcBef>
                <a:spcPct val="0"/>
              </a:spcBef>
            </a:pPr>
            <a:endParaRPr lang="en-US" sz="3480" i="1">
              <a:solidFill>
                <a:srgbClr val="000000"/>
              </a:solidFill>
              <a:latin typeface="Open Sans Italics"/>
              <a:ea typeface="Open Sans Italics"/>
              <a:cs typeface="Open Sans Italics"/>
              <a:sym typeface="Open Sans Italic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246339" y="6972573"/>
            <a:ext cx="16170473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Код професора које више поштујем њихову критику више сматрам као савет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</a:p>
          <a:p>
            <a:pPr algn="l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код осталих ретко обратим пажњу на то што су рекли.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64779" y="6250998"/>
            <a:ext cx="835536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 учим радовно, учим пред тест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САМО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12749" y="4451703"/>
            <a:ext cx="926449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Волим да идем у школу када </a:t>
            </a:r>
            <a:r>
              <a:rPr lang="en-US" sz="3399" i="1">
                <a:solidFill>
                  <a:srgbClr val="ED070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немају</a:t>
            </a:r>
            <a:r>
              <a:rPr lang="en-US" sz="3399" i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тестови.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-1529904" y="4943806"/>
            <a:ext cx="9264491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глагол требати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83661" y="505960"/>
            <a:ext cx="17871945" cy="9522756"/>
            <a:chOff x="0" y="0"/>
            <a:chExt cx="4382773" cy="233528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382772" cy="2335284"/>
            </a:xfrm>
            <a:custGeom>
              <a:avLst/>
              <a:gdLst/>
              <a:ahLst/>
              <a:cxnLst/>
              <a:rect l="l" t="t" r="r" b="b"/>
              <a:pathLst>
                <a:path w="4382772" h="2335284">
                  <a:moveTo>
                    <a:pt x="34655" y="0"/>
                  </a:moveTo>
                  <a:lnTo>
                    <a:pt x="4348117" y="0"/>
                  </a:lnTo>
                  <a:cubicBezTo>
                    <a:pt x="4367257" y="0"/>
                    <a:pt x="4382772" y="15516"/>
                    <a:pt x="4382772" y="34655"/>
                  </a:cubicBezTo>
                  <a:lnTo>
                    <a:pt x="4382772" y="2300629"/>
                  </a:lnTo>
                  <a:cubicBezTo>
                    <a:pt x="4382772" y="2319769"/>
                    <a:pt x="4367257" y="2335284"/>
                    <a:pt x="4348117" y="2335284"/>
                  </a:cubicBezTo>
                  <a:lnTo>
                    <a:pt x="34655" y="2335284"/>
                  </a:lnTo>
                  <a:cubicBezTo>
                    <a:pt x="15516" y="2335284"/>
                    <a:pt x="0" y="2319769"/>
                    <a:pt x="0" y="2300629"/>
                  </a:cubicBezTo>
                  <a:lnTo>
                    <a:pt x="0" y="34655"/>
                  </a:lnTo>
                  <a:cubicBezTo>
                    <a:pt x="0" y="15516"/>
                    <a:pt x="15516" y="0"/>
                    <a:pt x="3465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104775"/>
              <a:ext cx="4382773" cy="22305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799"/>
                </a:lnSpc>
              </a:pPr>
              <a:endParaRPr/>
            </a:p>
            <a:p>
              <a:pPr algn="ctr">
                <a:lnSpc>
                  <a:spcPts val="79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6058" y="889988"/>
            <a:ext cx="17681942" cy="3580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5. 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Примећујем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правописне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грешке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могло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бити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значајно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али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пресудно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јер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зависи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контекста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твог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будућег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занимања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желиш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изградиш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јесте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битан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професионалној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али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кључан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фактор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одређује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успех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у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каријери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посебно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као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матурант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већ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развио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јаке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стручне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вештине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Рад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оба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аспекта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(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струка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)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доприноси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комплетнијем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професионалном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профилу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53139" y="7422550"/>
            <a:ext cx="1773486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7.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Веома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важно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особа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конкурише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посао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захтева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високо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стручно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знање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образовање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буде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граматички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поткована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06058" y="4708560"/>
            <a:ext cx="17681942" cy="2380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6.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Прво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граматика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правопис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кључни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за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јасноћу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професионалност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комуникације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Друго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са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граматичким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грешкама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може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одражавати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непажњу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или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недостатак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бриге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детаљима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Треће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начин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који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комуницираш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може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утицати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моје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мишљење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о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теби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06058" y="8749683"/>
            <a:ext cx="16874728" cy="1189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8.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Из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писма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твоја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информација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пренета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па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пошто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имаш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правопинсе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грешке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,</a:t>
            </a:r>
            <a:r>
              <a:rPr lang="sr-Latn-R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и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није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толико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 </a:t>
            </a:r>
            <a:r>
              <a:rPr lang="en-US" sz="3399" i="1" dirty="0" err="1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важно</a:t>
            </a:r>
            <a:r>
              <a:rPr lang="en-US" sz="3399" i="1" dirty="0">
                <a:solidFill>
                  <a:srgbClr val="000000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46609" y="1202670"/>
            <a:ext cx="7864519" cy="906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30"/>
              </a:lnSpc>
            </a:pPr>
            <a:r>
              <a:rPr lang="en-US" sz="6600" b="1" spc="277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ЗАКЉУЧЦИ</a:t>
            </a:r>
          </a:p>
        </p:txBody>
      </p:sp>
      <p:sp>
        <p:nvSpPr>
          <p:cNvPr id="3" name="Freeform 3"/>
          <p:cNvSpPr/>
          <p:nvPr/>
        </p:nvSpPr>
        <p:spPr>
          <a:xfrm>
            <a:off x="7295294" y="5334444"/>
            <a:ext cx="3713137" cy="4248440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1832154" y="4968279"/>
            <a:ext cx="3454827" cy="1687285"/>
            <a:chOff x="0" y="0"/>
            <a:chExt cx="994847" cy="4858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94847" cy="485868"/>
            </a:xfrm>
            <a:custGeom>
              <a:avLst/>
              <a:gdLst/>
              <a:ahLst/>
              <a:cxnLst/>
              <a:rect l="l" t="t" r="r" b="b"/>
              <a:pathLst>
                <a:path w="994847" h="485868">
                  <a:moveTo>
                    <a:pt x="80672" y="0"/>
                  </a:moveTo>
                  <a:lnTo>
                    <a:pt x="914175" y="0"/>
                  </a:lnTo>
                  <a:cubicBezTo>
                    <a:pt x="958729" y="0"/>
                    <a:pt x="994847" y="36118"/>
                    <a:pt x="994847" y="80672"/>
                  </a:cubicBezTo>
                  <a:lnTo>
                    <a:pt x="994847" y="405196"/>
                  </a:lnTo>
                  <a:cubicBezTo>
                    <a:pt x="994847" y="449750"/>
                    <a:pt x="958729" y="485868"/>
                    <a:pt x="914175" y="485868"/>
                  </a:cubicBezTo>
                  <a:lnTo>
                    <a:pt x="80672" y="485868"/>
                  </a:lnTo>
                  <a:cubicBezTo>
                    <a:pt x="36118" y="485868"/>
                    <a:pt x="0" y="449750"/>
                    <a:pt x="0" y="405196"/>
                  </a:cubicBezTo>
                  <a:lnTo>
                    <a:pt x="0" y="80672"/>
                  </a:lnTo>
                  <a:cubicBezTo>
                    <a:pt x="0" y="36118"/>
                    <a:pt x="36118" y="0"/>
                    <a:pt x="80672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28575"/>
              <a:ext cx="994847" cy="45729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-2591211">
            <a:off x="15613607" y="7106902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2018955" y="7588910"/>
            <a:ext cx="3567585" cy="1611534"/>
            <a:chOff x="0" y="0"/>
            <a:chExt cx="1027316" cy="46405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27316" cy="464055"/>
            </a:xfrm>
            <a:custGeom>
              <a:avLst/>
              <a:gdLst/>
              <a:ahLst/>
              <a:cxnLst/>
              <a:rect l="l" t="t" r="r" b="b"/>
              <a:pathLst>
                <a:path w="1027316" h="464055">
                  <a:moveTo>
                    <a:pt x="78123" y="0"/>
                  </a:moveTo>
                  <a:lnTo>
                    <a:pt x="949194" y="0"/>
                  </a:lnTo>
                  <a:cubicBezTo>
                    <a:pt x="969913" y="0"/>
                    <a:pt x="989784" y="8231"/>
                    <a:pt x="1004435" y="22882"/>
                  </a:cubicBezTo>
                  <a:cubicBezTo>
                    <a:pt x="1019086" y="37532"/>
                    <a:pt x="1027316" y="57403"/>
                    <a:pt x="1027316" y="78123"/>
                  </a:cubicBezTo>
                  <a:lnTo>
                    <a:pt x="1027316" y="385932"/>
                  </a:lnTo>
                  <a:cubicBezTo>
                    <a:pt x="1027316" y="429078"/>
                    <a:pt x="992340" y="464055"/>
                    <a:pt x="949194" y="464055"/>
                  </a:cubicBezTo>
                  <a:lnTo>
                    <a:pt x="78123" y="464055"/>
                  </a:lnTo>
                  <a:cubicBezTo>
                    <a:pt x="34977" y="464055"/>
                    <a:pt x="0" y="429078"/>
                    <a:pt x="0" y="385932"/>
                  </a:cubicBezTo>
                  <a:lnTo>
                    <a:pt x="0" y="78123"/>
                  </a:lnTo>
                  <a:cubicBezTo>
                    <a:pt x="0" y="34977"/>
                    <a:pt x="34977" y="0"/>
                    <a:pt x="78123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28575"/>
              <a:ext cx="1027316" cy="43548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132117" y="2242800"/>
            <a:ext cx="3158411" cy="1912583"/>
            <a:chOff x="0" y="0"/>
            <a:chExt cx="909491" cy="55074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09491" cy="550745"/>
            </a:xfrm>
            <a:custGeom>
              <a:avLst/>
              <a:gdLst/>
              <a:ahLst/>
              <a:cxnLst/>
              <a:rect l="l" t="t" r="r" b="b"/>
              <a:pathLst>
                <a:path w="909491" h="550745">
                  <a:moveTo>
                    <a:pt x="88243" y="0"/>
                  </a:moveTo>
                  <a:lnTo>
                    <a:pt x="821248" y="0"/>
                  </a:lnTo>
                  <a:cubicBezTo>
                    <a:pt x="869983" y="0"/>
                    <a:pt x="909491" y="39508"/>
                    <a:pt x="909491" y="88243"/>
                  </a:cubicBezTo>
                  <a:lnTo>
                    <a:pt x="909491" y="462501"/>
                  </a:lnTo>
                  <a:cubicBezTo>
                    <a:pt x="909491" y="485905"/>
                    <a:pt x="900194" y="508350"/>
                    <a:pt x="883645" y="524899"/>
                  </a:cubicBezTo>
                  <a:cubicBezTo>
                    <a:pt x="867096" y="541448"/>
                    <a:pt x="844651" y="550745"/>
                    <a:pt x="821248" y="550745"/>
                  </a:cubicBezTo>
                  <a:lnTo>
                    <a:pt x="88243" y="550745"/>
                  </a:lnTo>
                  <a:cubicBezTo>
                    <a:pt x="64840" y="550745"/>
                    <a:pt x="42395" y="541448"/>
                    <a:pt x="25846" y="524899"/>
                  </a:cubicBezTo>
                  <a:cubicBezTo>
                    <a:pt x="9297" y="508350"/>
                    <a:pt x="0" y="485905"/>
                    <a:pt x="0" y="462501"/>
                  </a:cubicBezTo>
                  <a:lnTo>
                    <a:pt x="0" y="88243"/>
                  </a:lnTo>
                  <a:cubicBezTo>
                    <a:pt x="0" y="64840"/>
                    <a:pt x="9297" y="42395"/>
                    <a:pt x="25846" y="25846"/>
                  </a:cubicBezTo>
                  <a:cubicBezTo>
                    <a:pt x="42395" y="9297"/>
                    <a:pt x="64840" y="0"/>
                    <a:pt x="88243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28575"/>
              <a:ext cx="909491" cy="522170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590288" y="2242800"/>
            <a:ext cx="3816800" cy="2079885"/>
            <a:chOff x="0" y="0"/>
            <a:chExt cx="1099080" cy="59892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9080" cy="598921"/>
            </a:xfrm>
            <a:custGeom>
              <a:avLst/>
              <a:gdLst/>
              <a:ahLst/>
              <a:cxnLst/>
              <a:rect l="l" t="t" r="r" b="b"/>
              <a:pathLst>
                <a:path w="1099080" h="598921">
                  <a:moveTo>
                    <a:pt x="73022" y="0"/>
                  </a:moveTo>
                  <a:lnTo>
                    <a:pt x="1026058" y="0"/>
                  </a:lnTo>
                  <a:cubicBezTo>
                    <a:pt x="1045425" y="0"/>
                    <a:pt x="1063998" y="7693"/>
                    <a:pt x="1077692" y="21388"/>
                  </a:cubicBezTo>
                  <a:cubicBezTo>
                    <a:pt x="1091387" y="35082"/>
                    <a:pt x="1099080" y="53655"/>
                    <a:pt x="1099080" y="73022"/>
                  </a:cubicBezTo>
                  <a:lnTo>
                    <a:pt x="1099080" y="525899"/>
                  </a:lnTo>
                  <a:cubicBezTo>
                    <a:pt x="1099080" y="566228"/>
                    <a:pt x="1066387" y="598921"/>
                    <a:pt x="1026058" y="598921"/>
                  </a:cubicBezTo>
                  <a:lnTo>
                    <a:pt x="73022" y="598921"/>
                  </a:lnTo>
                  <a:cubicBezTo>
                    <a:pt x="32693" y="598921"/>
                    <a:pt x="0" y="566228"/>
                    <a:pt x="0" y="525899"/>
                  </a:cubicBezTo>
                  <a:lnTo>
                    <a:pt x="0" y="73022"/>
                  </a:lnTo>
                  <a:cubicBezTo>
                    <a:pt x="0" y="32693"/>
                    <a:pt x="32693" y="0"/>
                    <a:pt x="73022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28575"/>
              <a:ext cx="1099080" cy="57034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3128524" y="4548891"/>
            <a:ext cx="3300825" cy="1886154"/>
            <a:chOff x="0" y="0"/>
            <a:chExt cx="950500" cy="54313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50501" cy="543134"/>
            </a:xfrm>
            <a:custGeom>
              <a:avLst/>
              <a:gdLst/>
              <a:ahLst/>
              <a:cxnLst/>
              <a:rect l="l" t="t" r="r" b="b"/>
              <a:pathLst>
                <a:path w="950501" h="543134">
                  <a:moveTo>
                    <a:pt x="84436" y="0"/>
                  </a:moveTo>
                  <a:lnTo>
                    <a:pt x="866064" y="0"/>
                  </a:lnTo>
                  <a:cubicBezTo>
                    <a:pt x="912697" y="0"/>
                    <a:pt x="950501" y="37803"/>
                    <a:pt x="950501" y="84436"/>
                  </a:cubicBezTo>
                  <a:lnTo>
                    <a:pt x="950501" y="458698"/>
                  </a:lnTo>
                  <a:cubicBezTo>
                    <a:pt x="950501" y="505331"/>
                    <a:pt x="912697" y="543134"/>
                    <a:pt x="866064" y="543134"/>
                  </a:cubicBezTo>
                  <a:lnTo>
                    <a:pt x="84436" y="543134"/>
                  </a:lnTo>
                  <a:cubicBezTo>
                    <a:pt x="37803" y="543134"/>
                    <a:pt x="0" y="505331"/>
                    <a:pt x="0" y="458698"/>
                  </a:cubicBezTo>
                  <a:lnTo>
                    <a:pt x="0" y="84436"/>
                  </a:lnTo>
                  <a:cubicBezTo>
                    <a:pt x="0" y="37803"/>
                    <a:pt x="37803" y="0"/>
                    <a:pt x="84436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28575"/>
              <a:ext cx="950500" cy="51455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355582" y="7324158"/>
            <a:ext cx="3582071" cy="2134139"/>
            <a:chOff x="0" y="0"/>
            <a:chExt cx="1031488" cy="6145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031488" cy="614544"/>
            </a:xfrm>
            <a:custGeom>
              <a:avLst/>
              <a:gdLst/>
              <a:ahLst/>
              <a:cxnLst/>
              <a:rect l="l" t="t" r="r" b="b"/>
              <a:pathLst>
                <a:path w="1031488" h="614544">
                  <a:moveTo>
                    <a:pt x="77807" y="0"/>
                  </a:moveTo>
                  <a:lnTo>
                    <a:pt x="953681" y="0"/>
                  </a:lnTo>
                  <a:cubicBezTo>
                    <a:pt x="974317" y="0"/>
                    <a:pt x="994107" y="8197"/>
                    <a:pt x="1008699" y="22789"/>
                  </a:cubicBezTo>
                  <a:cubicBezTo>
                    <a:pt x="1023290" y="37381"/>
                    <a:pt x="1031488" y="57171"/>
                    <a:pt x="1031488" y="77807"/>
                  </a:cubicBezTo>
                  <a:lnTo>
                    <a:pt x="1031488" y="536737"/>
                  </a:lnTo>
                  <a:cubicBezTo>
                    <a:pt x="1031488" y="557373"/>
                    <a:pt x="1023290" y="577163"/>
                    <a:pt x="1008699" y="591755"/>
                  </a:cubicBezTo>
                  <a:cubicBezTo>
                    <a:pt x="994107" y="606346"/>
                    <a:pt x="974317" y="614544"/>
                    <a:pt x="953681" y="614544"/>
                  </a:cubicBezTo>
                  <a:lnTo>
                    <a:pt x="77807" y="614544"/>
                  </a:lnTo>
                  <a:cubicBezTo>
                    <a:pt x="57171" y="614544"/>
                    <a:pt x="37381" y="606346"/>
                    <a:pt x="22789" y="591755"/>
                  </a:cubicBezTo>
                  <a:cubicBezTo>
                    <a:pt x="8197" y="577163"/>
                    <a:pt x="0" y="557373"/>
                    <a:pt x="0" y="536737"/>
                  </a:cubicBezTo>
                  <a:lnTo>
                    <a:pt x="0" y="77807"/>
                  </a:lnTo>
                  <a:cubicBezTo>
                    <a:pt x="0" y="57171"/>
                    <a:pt x="8197" y="37381"/>
                    <a:pt x="22789" y="22789"/>
                  </a:cubicBezTo>
                  <a:cubicBezTo>
                    <a:pt x="37381" y="8197"/>
                    <a:pt x="57171" y="0"/>
                    <a:pt x="77807" y="0"/>
                  </a:cubicBezTo>
                  <a:close/>
                </a:path>
              </a:pathLst>
            </a:custGeom>
            <a:solidFill>
              <a:srgbClr val="FBC046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28575"/>
              <a:ext cx="1031488" cy="5859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598"/>
                </a:lnSpc>
              </a:pPr>
              <a:endParaRPr/>
            </a:p>
          </p:txBody>
        </p:sp>
      </p:grpSp>
      <p:sp>
        <p:nvSpPr>
          <p:cNvPr id="23" name="Freeform 23"/>
          <p:cNvSpPr/>
          <p:nvPr/>
        </p:nvSpPr>
        <p:spPr>
          <a:xfrm rot="-7790319">
            <a:off x="1807951" y="4315821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24" name="Freeform 24"/>
          <p:cNvSpPr/>
          <p:nvPr/>
        </p:nvSpPr>
        <p:spPr>
          <a:xfrm rot="2638600">
            <a:off x="8522286" y="29512"/>
            <a:ext cx="1206893" cy="1099370"/>
          </a:xfrm>
          <a:custGeom>
            <a:avLst/>
            <a:gdLst/>
            <a:ahLst/>
            <a:cxnLst/>
            <a:rect l="l" t="t" r="r" b="b"/>
            <a:pathLst>
              <a:path w="1206893" h="1099370">
                <a:moveTo>
                  <a:pt x="0" y="0"/>
                </a:moveTo>
                <a:lnTo>
                  <a:pt x="1206893" y="0"/>
                </a:lnTo>
                <a:lnTo>
                  <a:pt x="1206893" y="1099370"/>
                </a:lnTo>
                <a:lnTo>
                  <a:pt x="0" y="10993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7790319">
            <a:off x="2474752" y="1618956"/>
            <a:ext cx="1307544" cy="595894"/>
          </a:xfrm>
          <a:custGeom>
            <a:avLst/>
            <a:gdLst/>
            <a:ahLst/>
            <a:cxnLst/>
            <a:rect l="l" t="t" r="r" b="b"/>
            <a:pathLst>
              <a:path w="1307544" h="595894">
                <a:moveTo>
                  <a:pt x="0" y="0"/>
                </a:moveTo>
                <a:lnTo>
                  <a:pt x="1307544" y="0"/>
                </a:lnTo>
                <a:lnTo>
                  <a:pt x="1307544" y="595893"/>
                </a:lnTo>
                <a:lnTo>
                  <a:pt x="0" y="595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4900"/>
            </a:stretch>
          </a:blipFill>
        </p:spPr>
      </p:sp>
      <p:sp>
        <p:nvSpPr>
          <p:cNvPr id="26" name="Freeform 26"/>
          <p:cNvSpPr/>
          <p:nvPr/>
        </p:nvSpPr>
        <p:spPr>
          <a:xfrm rot="-2591211">
            <a:off x="15460428" y="4602695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8" y="0"/>
                </a:lnTo>
                <a:lnTo>
                  <a:pt x="1345938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27" name="Freeform 27"/>
          <p:cNvSpPr/>
          <p:nvPr/>
        </p:nvSpPr>
        <p:spPr>
          <a:xfrm rot="-2700000">
            <a:off x="14495286" y="2320628"/>
            <a:ext cx="1307544" cy="595894"/>
          </a:xfrm>
          <a:custGeom>
            <a:avLst/>
            <a:gdLst/>
            <a:ahLst/>
            <a:cxnLst/>
            <a:rect l="l" t="t" r="r" b="b"/>
            <a:pathLst>
              <a:path w="1307544" h="595894">
                <a:moveTo>
                  <a:pt x="0" y="0"/>
                </a:moveTo>
                <a:lnTo>
                  <a:pt x="1307544" y="0"/>
                </a:lnTo>
                <a:lnTo>
                  <a:pt x="1307544" y="595893"/>
                </a:lnTo>
                <a:lnTo>
                  <a:pt x="0" y="595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4900"/>
            </a:stretch>
          </a:blipFill>
        </p:spPr>
      </p:sp>
      <p:sp>
        <p:nvSpPr>
          <p:cNvPr id="28" name="Freeform 28"/>
          <p:cNvSpPr/>
          <p:nvPr/>
        </p:nvSpPr>
        <p:spPr>
          <a:xfrm rot="-7790319">
            <a:off x="1141936" y="6570287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8" y="0"/>
                </a:lnTo>
                <a:lnTo>
                  <a:pt x="1345938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29" name="Freeform 29"/>
          <p:cNvSpPr/>
          <p:nvPr/>
        </p:nvSpPr>
        <p:spPr>
          <a:xfrm rot="-2832155">
            <a:off x="9287896" y="4670333"/>
            <a:ext cx="1307544" cy="595894"/>
          </a:xfrm>
          <a:custGeom>
            <a:avLst/>
            <a:gdLst/>
            <a:ahLst/>
            <a:cxnLst/>
            <a:rect l="l" t="t" r="r" b="b"/>
            <a:pathLst>
              <a:path w="1307544" h="595894">
                <a:moveTo>
                  <a:pt x="0" y="0"/>
                </a:moveTo>
                <a:lnTo>
                  <a:pt x="1307544" y="0"/>
                </a:lnTo>
                <a:lnTo>
                  <a:pt x="1307544" y="595893"/>
                </a:lnTo>
                <a:lnTo>
                  <a:pt x="0" y="595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4900"/>
            </a:stretch>
          </a:blipFill>
        </p:spPr>
      </p:sp>
      <p:sp>
        <p:nvSpPr>
          <p:cNvPr id="30" name="Freeform 30"/>
          <p:cNvSpPr/>
          <p:nvPr/>
        </p:nvSpPr>
        <p:spPr>
          <a:xfrm rot="-7162041">
            <a:off x="7776942" y="4688265"/>
            <a:ext cx="1307544" cy="595894"/>
          </a:xfrm>
          <a:custGeom>
            <a:avLst/>
            <a:gdLst/>
            <a:ahLst/>
            <a:cxnLst/>
            <a:rect l="l" t="t" r="r" b="b"/>
            <a:pathLst>
              <a:path w="1307544" h="595894">
                <a:moveTo>
                  <a:pt x="0" y="0"/>
                </a:moveTo>
                <a:lnTo>
                  <a:pt x="1307545" y="0"/>
                </a:lnTo>
                <a:lnTo>
                  <a:pt x="1307545" y="595894"/>
                </a:lnTo>
                <a:lnTo>
                  <a:pt x="0" y="5958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4900"/>
            </a:stretch>
          </a:blipFill>
        </p:spPr>
      </p:sp>
      <p:sp>
        <p:nvSpPr>
          <p:cNvPr id="31" name="Freeform 31"/>
          <p:cNvSpPr/>
          <p:nvPr/>
        </p:nvSpPr>
        <p:spPr>
          <a:xfrm rot="-7790319">
            <a:off x="6559798" y="5999022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8" y="0"/>
                </a:lnTo>
                <a:lnTo>
                  <a:pt x="1345938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32" name="Freeform 32"/>
          <p:cNvSpPr/>
          <p:nvPr/>
        </p:nvSpPr>
        <p:spPr>
          <a:xfrm rot="-10511353">
            <a:off x="6199011" y="8226739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33" name="Freeform 33"/>
          <p:cNvSpPr/>
          <p:nvPr/>
        </p:nvSpPr>
        <p:spPr>
          <a:xfrm rot="304285">
            <a:off x="10648609" y="8192600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9" y="0"/>
                </a:lnTo>
                <a:lnTo>
                  <a:pt x="1345939" y="611816"/>
                </a:lnTo>
                <a:lnTo>
                  <a:pt x="0" y="6118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34" name="Freeform 34"/>
          <p:cNvSpPr/>
          <p:nvPr/>
        </p:nvSpPr>
        <p:spPr>
          <a:xfrm rot="-2591211">
            <a:off x="10459148" y="6028123"/>
            <a:ext cx="1345939" cy="611817"/>
          </a:xfrm>
          <a:custGeom>
            <a:avLst/>
            <a:gdLst/>
            <a:ahLst/>
            <a:cxnLst/>
            <a:rect l="l" t="t" r="r" b="b"/>
            <a:pathLst>
              <a:path w="1345939" h="611817">
                <a:moveTo>
                  <a:pt x="0" y="0"/>
                </a:moveTo>
                <a:lnTo>
                  <a:pt x="1345938" y="0"/>
                </a:lnTo>
                <a:lnTo>
                  <a:pt x="1345938" y="611817"/>
                </a:lnTo>
                <a:lnTo>
                  <a:pt x="0" y="6118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443501"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3669733" y="2469910"/>
            <a:ext cx="3657898" cy="14170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92"/>
              </a:lnSpc>
            </a:pPr>
            <a:r>
              <a:rPr lang="en-US" sz="270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писање</a:t>
            </a:r>
            <a:r>
              <a:rPr lang="en-US" sz="270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3792"/>
              </a:lnSpc>
            </a:pPr>
            <a:r>
              <a:rPr lang="en-US" sz="270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великог</a:t>
            </a:r>
            <a:r>
              <a:rPr lang="en-US" sz="270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слова</a:t>
            </a:r>
            <a:r>
              <a:rPr lang="en-US" sz="270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у </a:t>
            </a:r>
          </a:p>
          <a:p>
            <a:pPr algn="l">
              <a:lnSpc>
                <a:spcPts val="3792"/>
              </a:lnSpc>
            </a:pPr>
            <a:r>
              <a:rPr lang="en-US" sz="270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именима</a:t>
            </a:r>
            <a:r>
              <a:rPr lang="en-US" sz="270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институција</a:t>
            </a:r>
            <a:endParaRPr lang="en-US" sz="270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3227809" y="4746162"/>
            <a:ext cx="3657910" cy="14294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писање</a:t>
            </a:r>
            <a:r>
              <a:rPr lang="en-US" sz="27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зареза</a:t>
            </a:r>
            <a:r>
              <a:rPr lang="en-US" sz="27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испред</a:t>
            </a:r>
            <a:r>
              <a:rPr lang="en-US" sz="27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супротних</a:t>
            </a:r>
            <a:r>
              <a:rPr lang="en-US" sz="27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везника</a:t>
            </a:r>
            <a:endParaRPr lang="en-US" sz="27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862296" y="7671263"/>
            <a:ext cx="3075305" cy="13896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28"/>
              </a:lnSpc>
            </a:pPr>
            <a:r>
              <a:rPr lang="en-US" sz="266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писање</a:t>
            </a:r>
            <a:r>
              <a:rPr lang="en-US" sz="266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ts val="3728"/>
              </a:lnSpc>
            </a:pPr>
            <a:r>
              <a:rPr lang="en-US" sz="2663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потенцијала</a:t>
            </a:r>
            <a:endParaRPr lang="en-US" sz="2663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728"/>
              </a:lnSpc>
            </a:pPr>
            <a:r>
              <a:rPr lang="en-US" sz="2663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(1. л. ј. и 1. л. м.)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321579" y="2436593"/>
            <a:ext cx="2279194" cy="1417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3"/>
              </a:lnSpc>
            </a:pPr>
            <a:r>
              <a:rPr lang="en-US" sz="270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писање потпуних одговора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38043" y="5057275"/>
            <a:ext cx="2631104" cy="1461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60"/>
              </a:lnSpc>
            </a:pPr>
            <a:r>
              <a:rPr lang="en-US" sz="282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употреба некњижевних речи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257080" y="7798565"/>
            <a:ext cx="1627981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глагол</a:t>
            </a:r>
          </a:p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ТРЕБАТИ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0" y="528858"/>
            <a:ext cx="15925800" cy="9229283"/>
          </a:xfrm>
          <a:custGeom>
            <a:avLst/>
            <a:gdLst/>
            <a:ahLst/>
            <a:cxnLst/>
            <a:rect l="l" t="t" r="r" b="b"/>
            <a:pathLst>
              <a:path w="14232771" h="17954183">
                <a:moveTo>
                  <a:pt x="0" y="0"/>
                </a:moveTo>
                <a:lnTo>
                  <a:pt x="14232770" y="0"/>
                </a:lnTo>
                <a:lnTo>
                  <a:pt x="14232770" y="17954183"/>
                </a:lnTo>
                <a:lnTo>
                  <a:pt x="0" y="179541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637451" y="2110907"/>
            <a:ext cx="7013099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Евалуација</a:t>
            </a:r>
            <a:r>
              <a:rPr lang="en-US" sz="5199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5199" b="1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ученика</a:t>
            </a:r>
            <a:endParaRPr lang="en-US" sz="5199" b="1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636871" y="3951167"/>
            <a:ext cx="10711520" cy="41808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1.После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ове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радионице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јасније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ми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је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из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којих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области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треба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унапредим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знање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из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правописа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2.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Ова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активност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ми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допала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јер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на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другим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примерима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могу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да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уочим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своје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грешке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just">
              <a:lnSpc>
                <a:spcPts val="4759"/>
              </a:lnSpc>
            </a:pPr>
            <a:endParaRPr lang="en-US" sz="33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3.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Свидела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ми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се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улога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каријерног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саветника</a:t>
            </a:r>
            <a:r>
              <a:rPr lang="en-US" sz="33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</p:sp>
      <p:sp>
        <p:nvSpPr>
          <p:cNvPr id="3" name="Freeform 3"/>
          <p:cNvSpPr/>
          <p:nvPr/>
        </p:nvSpPr>
        <p:spPr>
          <a:xfrm rot="900000">
            <a:off x="699128" y="2728638"/>
            <a:ext cx="8685448" cy="6545906"/>
          </a:xfrm>
          <a:custGeom>
            <a:avLst/>
            <a:gdLst/>
            <a:ahLst/>
            <a:cxnLst/>
            <a:rect l="l" t="t" r="r" b="b"/>
            <a:pathLst>
              <a:path w="8685448" h="6545906">
                <a:moveTo>
                  <a:pt x="0" y="0"/>
                </a:moveTo>
                <a:lnTo>
                  <a:pt x="8685448" y="0"/>
                </a:lnTo>
                <a:lnTo>
                  <a:pt x="8685448" y="6545905"/>
                </a:lnTo>
                <a:lnTo>
                  <a:pt x="0" y="65459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4000"/>
            </a:blip>
            <a:stretch>
              <a:fillRect l="-1976" r="-197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987344" y="9379544"/>
            <a:ext cx="5260237" cy="907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3"/>
              </a:lnSpc>
            </a:pPr>
            <a:r>
              <a:rPr lang="en-US" sz="2595">
                <a:solidFill>
                  <a:srgbClr val="01070A"/>
                </a:solidFill>
                <a:latin typeface="Open Sans"/>
                <a:ea typeface="Open Sans"/>
                <a:cs typeface="Open Sans"/>
                <a:sym typeface="Open Sans"/>
              </a:rPr>
              <a:t>                 мср Мaрија Исаиловић </a:t>
            </a:r>
          </a:p>
          <a:p>
            <a:pPr algn="ctr">
              <a:lnSpc>
                <a:spcPts val="3633"/>
              </a:lnSpc>
            </a:pPr>
            <a:endParaRPr lang="en-US" sz="2595">
              <a:solidFill>
                <a:srgbClr val="01070A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504478" y="3034939"/>
            <a:ext cx="5922466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Хвала на пажњи!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204352" y="5143500"/>
            <a:ext cx="4054948" cy="4114800"/>
          </a:xfrm>
          <a:custGeom>
            <a:avLst/>
            <a:gdLst/>
            <a:ahLst/>
            <a:cxnLst/>
            <a:rect l="l" t="t" r="r" b="b"/>
            <a:pathLst>
              <a:path w="4054948" h="4114800">
                <a:moveTo>
                  <a:pt x="0" y="0"/>
                </a:moveTo>
                <a:lnTo>
                  <a:pt x="4054948" y="0"/>
                </a:lnTo>
                <a:lnTo>
                  <a:pt x="405494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015260" y="933450"/>
            <a:ext cx="7990284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Евалуација радионице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98971" y="2689055"/>
            <a:ext cx="12513527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Оцените радионицу једном рачју која почиње на слово као и ваше лично име.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E6EA9-AE0F-231F-BC3C-FDDBCD05E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8542230-2AF4-CD37-84A6-AE8E02054219}"/>
              </a:ext>
            </a:extLst>
          </p:cNvPr>
          <p:cNvGrpSpPr/>
          <p:nvPr/>
        </p:nvGrpSpPr>
        <p:grpSpPr>
          <a:xfrm>
            <a:off x="-140198" y="0"/>
            <a:ext cx="10287000" cy="10287000"/>
            <a:chOff x="0" y="0"/>
            <a:chExt cx="13716000" cy="13716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5787864-A12A-6F1C-AEFC-C5009A7FBDB6}"/>
                </a:ext>
              </a:extLst>
            </p:cNvPr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0" y="0"/>
                  </a:moveTo>
                  <a:lnTo>
                    <a:pt x="13716000" y="0"/>
                  </a:lnTo>
                  <a:lnTo>
                    <a:pt x="13716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800732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2899</Words>
  <Application>Microsoft Office PowerPoint</Application>
  <PresentationFormat>Custom</PresentationFormat>
  <Paragraphs>372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9" baseType="lpstr">
      <vt:lpstr>Open Sans Bold</vt:lpstr>
      <vt:lpstr>Calibri</vt:lpstr>
      <vt:lpstr>Pluma Bold</vt:lpstr>
      <vt:lpstr>Handy Casual</vt:lpstr>
      <vt:lpstr>Open Sans Italics</vt:lpstr>
      <vt:lpstr>Open Sans Bold Italics</vt:lpstr>
      <vt:lpstr>Open Sans</vt:lpstr>
      <vt:lpstr>Arial</vt:lpstr>
      <vt:lpstr>Carelia</vt:lpstr>
      <vt:lpstr>Open Sauce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Правопис</dc:title>
  <dc:creator>MAJA</dc:creator>
  <cp:lastModifiedBy>marija.ts@gmail.com</cp:lastModifiedBy>
  <cp:revision>4</cp:revision>
  <dcterms:created xsi:type="dcterms:W3CDTF">2006-08-16T00:00:00Z</dcterms:created>
  <dcterms:modified xsi:type="dcterms:W3CDTF">2025-01-22T11:45:39Z</dcterms:modified>
  <dc:identifier>DAGbEDRpa0Q</dc:identifier>
</cp:coreProperties>
</file>