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Calibri (MS)" charset="0"/>
      <p:regular r:id="rId25"/>
    </p:embeddedFont>
    <p:embeddedFont>
      <p:font typeface="Agile Li" charset="-128"/>
      <p:regular r:id="rId26"/>
    </p:embeddedFont>
    <p:embeddedFont>
      <p:font typeface="Calibri (MS) Bold" charset="0"/>
      <p:regular r:id="rId27"/>
    </p:embeddedFont>
    <p:embeddedFont>
      <p:font typeface="Open Sans Bold" charset="0"/>
      <p:regular r:id="rId28"/>
    </p:embeddedFont>
    <p:embeddedFont>
      <p:font typeface="Calibri (MS) Italics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-6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0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5.png"/><Relationship Id="rId5" Type="http://schemas.openxmlformats.org/officeDocument/2006/relationships/image" Target="../media/image10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12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17.svg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21.svg"/><Relationship Id="rId1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5.png"/><Relationship Id="rId17" Type="http://schemas.openxmlformats.org/officeDocument/2006/relationships/image" Target="../media/image4.png"/><Relationship Id="rId2" Type="http://schemas.openxmlformats.org/officeDocument/2006/relationships/image" Target="../media/image14.pn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0.svg"/><Relationship Id="rId5" Type="http://schemas.openxmlformats.org/officeDocument/2006/relationships/image" Target="../media/image26.svg"/><Relationship Id="rId15" Type="http://schemas.openxmlformats.org/officeDocument/2006/relationships/image" Target="../media/image20.jpe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17.svg"/><Relationship Id="rId1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.png"/><Relationship Id="rId3" Type="http://schemas.openxmlformats.org/officeDocument/2006/relationships/image" Target="../media/image24.svg"/><Relationship Id="rId7" Type="http://schemas.openxmlformats.org/officeDocument/2006/relationships/image" Target="../media/image4.svg"/><Relationship Id="rId12" Type="http://schemas.openxmlformats.org/officeDocument/2006/relationships/image" Target="../media/image5.png"/><Relationship Id="rId17" Type="http://schemas.openxmlformats.org/officeDocument/2006/relationships/image" Target="../media/image4.png"/><Relationship Id="rId2" Type="http://schemas.openxmlformats.org/officeDocument/2006/relationships/image" Target="../media/image14.pn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30.svg"/><Relationship Id="rId5" Type="http://schemas.openxmlformats.org/officeDocument/2006/relationships/image" Target="../media/image26.svg"/><Relationship Id="rId15" Type="http://schemas.openxmlformats.org/officeDocument/2006/relationships/image" Target="../media/image20.jpe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17.svg"/><Relationship Id="rId1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12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6.png"/><Relationship Id="rId5" Type="http://schemas.openxmlformats.org/officeDocument/2006/relationships/image" Target="../media/image12.sv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6.sv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3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12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1.png"/><Relationship Id="rId5" Type="http://schemas.openxmlformats.org/officeDocument/2006/relationships/image" Target="../media/image12.sv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openxmlformats.org/officeDocument/2006/relationships/image" Target="../media/image6.sv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12.sv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12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12.sv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43.png"/><Relationship Id="rId5" Type="http://schemas.openxmlformats.org/officeDocument/2006/relationships/image" Target="../media/image12.svg"/><Relationship Id="rId10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7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12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45.jpeg"/><Relationship Id="rId5" Type="http://schemas.openxmlformats.org/officeDocument/2006/relationships/image" Target="../media/image12.svg"/><Relationship Id="rId10" Type="http://schemas.openxmlformats.org/officeDocument/2006/relationships/image" Target="../media/image44.jpe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51.png"/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12" Type="http://schemas.openxmlformats.org/officeDocument/2006/relationships/image" Target="../media/image50.png"/><Relationship Id="rId2" Type="http://schemas.openxmlformats.org/officeDocument/2006/relationships/image" Target="../media/image6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49.jpeg"/><Relationship Id="rId5" Type="http://schemas.openxmlformats.org/officeDocument/2006/relationships/image" Target="../media/image12.svg"/><Relationship Id="rId15" Type="http://schemas.openxmlformats.org/officeDocument/2006/relationships/image" Target="../media/image53.png"/><Relationship Id="rId10" Type="http://schemas.openxmlformats.org/officeDocument/2006/relationships/image" Target="../media/image48.jpeg"/><Relationship Id="rId4" Type="http://schemas.openxmlformats.org/officeDocument/2006/relationships/image" Target="../media/image7.png"/><Relationship Id="rId9" Type="http://schemas.openxmlformats.org/officeDocument/2006/relationships/image" Target="../media/image6.svg"/><Relationship Id="rId1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58.png"/><Relationship Id="rId18" Type="http://schemas.openxmlformats.org/officeDocument/2006/relationships/image" Target="../media/image63.jpeg"/><Relationship Id="rId3" Type="http://schemas.openxmlformats.org/officeDocument/2006/relationships/image" Target="../media/image10.svg"/><Relationship Id="rId21" Type="http://schemas.openxmlformats.org/officeDocument/2006/relationships/image" Target="../media/image66.png"/><Relationship Id="rId7" Type="http://schemas.openxmlformats.org/officeDocument/2006/relationships/image" Target="../media/image5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6.png"/><Relationship Id="rId16" Type="http://schemas.openxmlformats.org/officeDocument/2006/relationships/image" Target="../media/image61.png"/><Relationship Id="rId20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56.png"/><Relationship Id="rId24" Type="http://schemas.openxmlformats.org/officeDocument/2006/relationships/image" Target="../media/image69.png"/><Relationship Id="rId5" Type="http://schemas.openxmlformats.org/officeDocument/2006/relationships/image" Target="../media/image12.svg"/><Relationship Id="rId15" Type="http://schemas.openxmlformats.org/officeDocument/2006/relationships/image" Target="../media/image60.jpe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7.png"/><Relationship Id="rId9" Type="http://schemas.openxmlformats.org/officeDocument/2006/relationships/image" Target="../media/image6.sv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5.png"/><Relationship Id="rId3" Type="http://schemas.openxmlformats.org/officeDocument/2006/relationships/image" Target="../media/image81.svg"/><Relationship Id="rId7" Type="http://schemas.openxmlformats.org/officeDocument/2006/relationships/image" Target="../media/image84.svg"/><Relationship Id="rId12" Type="http://schemas.openxmlformats.org/officeDocument/2006/relationships/image" Target="../media/image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88.svg"/><Relationship Id="rId5" Type="http://schemas.openxmlformats.org/officeDocument/2006/relationships/image" Target="../media/image72.jpeg"/><Relationship Id="rId10" Type="http://schemas.openxmlformats.org/officeDocument/2006/relationships/image" Target="../media/image75.png"/><Relationship Id="rId4" Type="http://schemas.openxmlformats.org/officeDocument/2006/relationships/image" Target="../media/image71.jpeg"/><Relationship Id="rId9" Type="http://schemas.openxmlformats.org/officeDocument/2006/relationships/image" Target="../media/image8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5.png"/><Relationship Id="rId3" Type="http://schemas.openxmlformats.org/officeDocument/2006/relationships/image" Target="../media/image81.svg"/><Relationship Id="rId7" Type="http://schemas.openxmlformats.org/officeDocument/2006/relationships/image" Target="../media/image84.svg"/><Relationship Id="rId12" Type="http://schemas.openxmlformats.org/officeDocument/2006/relationships/image" Target="../media/image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92.svg"/><Relationship Id="rId5" Type="http://schemas.openxmlformats.org/officeDocument/2006/relationships/image" Target="../media/image72.jpeg"/><Relationship Id="rId10" Type="http://schemas.openxmlformats.org/officeDocument/2006/relationships/image" Target="../media/image77.png"/><Relationship Id="rId4" Type="http://schemas.openxmlformats.org/officeDocument/2006/relationships/image" Target="../media/image71.jpeg"/><Relationship Id="rId9" Type="http://schemas.openxmlformats.org/officeDocument/2006/relationships/image" Target="../media/image9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4705440" y="-138933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0496" y="8842342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D9479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958038" y="-571110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D9479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1001715">
            <a:off x="16789093" y="8947693"/>
            <a:ext cx="1450030" cy="1130633"/>
          </a:xfrm>
          <a:custGeom>
            <a:avLst/>
            <a:gdLst/>
            <a:ahLst/>
            <a:cxnLst/>
            <a:rect l="l" t="t" r="r" b="b"/>
            <a:pathLst>
              <a:path w="1450030" h="1130633">
                <a:moveTo>
                  <a:pt x="0" y="0"/>
                </a:moveTo>
                <a:lnTo>
                  <a:pt x="1450030" y="0"/>
                </a:lnTo>
                <a:lnTo>
                  <a:pt x="1450030" y="1130634"/>
                </a:lnTo>
                <a:lnTo>
                  <a:pt x="0" y="113063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065657" y="0"/>
            <a:ext cx="11301259" cy="875848"/>
          </a:xfrm>
          <a:custGeom>
            <a:avLst/>
            <a:gdLst/>
            <a:ahLst/>
            <a:cxnLst/>
            <a:rect l="l" t="t" r="r" b="b"/>
            <a:pathLst>
              <a:path w="11301259" h="875848">
                <a:moveTo>
                  <a:pt x="0" y="0"/>
                </a:moveTo>
                <a:lnTo>
                  <a:pt x="11301259" y="0"/>
                </a:lnTo>
                <a:lnTo>
                  <a:pt x="11301259" y="875848"/>
                </a:lnTo>
                <a:lnTo>
                  <a:pt x="0" y="87584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648246" y="4248554"/>
            <a:ext cx="13593676" cy="1821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3"/>
              </a:lnSpc>
            </a:pPr>
            <a:r>
              <a:rPr lang="en-US" sz="63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Подстицајним задацима до унапређења читалачке писмености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830232" y="7788946"/>
            <a:ext cx="1122970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spc="-131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Олгица Спасојевић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678980" y="719137"/>
            <a:ext cx="7532207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 spc="-95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970570" y="4703526"/>
            <a:ext cx="11639620" cy="0"/>
          </a:xfrm>
          <a:prstGeom prst="line">
            <a:avLst/>
          </a:prstGeom>
          <a:ln w="95250" cap="flat">
            <a:solidFill>
              <a:srgbClr val="DDC1A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5631157" y="1907265"/>
            <a:ext cx="7025686" cy="88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1"/>
              </a:lnSpc>
            </a:pPr>
            <a:r>
              <a:rPr lang="en-US" sz="5704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Кључни појмови: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89692" y="5995640"/>
            <a:ext cx="5022407" cy="1854128"/>
            <a:chOff x="0" y="0"/>
            <a:chExt cx="1206022" cy="4452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6022" cy="445229"/>
            </a:xfrm>
            <a:custGeom>
              <a:avLst/>
              <a:gdLst/>
              <a:ahLst/>
              <a:cxnLst/>
              <a:rect l="l" t="t" r="r" b="b"/>
              <a:pathLst>
                <a:path w="1206022" h="445229">
                  <a:moveTo>
                    <a:pt x="30830" y="0"/>
                  </a:moveTo>
                  <a:lnTo>
                    <a:pt x="1175193" y="0"/>
                  </a:lnTo>
                  <a:cubicBezTo>
                    <a:pt x="1183369" y="0"/>
                    <a:pt x="1191211" y="3248"/>
                    <a:pt x="1196992" y="9030"/>
                  </a:cubicBezTo>
                  <a:cubicBezTo>
                    <a:pt x="1202774" y="14811"/>
                    <a:pt x="1206022" y="22653"/>
                    <a:pt x="1206022" y="30830"/>
                  </a:cubicBezTo>
                  <a:lnTo>
                    <a:pt x="1206022" y="414399"/>
                  </a:lnTo>
                  <a:cubicBezTo>
                    <a:pt x="1206022" y="431426"/>
                    <a:pt x="1192219" y="445229"/>
                    <a:pt x="1175193" y="445229"/>
                  </a:cubicBezTo>
                  <a:lnTo>
                    <a:pt x="30830" y="445229"/>
                  </a:lnTo>
                  <a:cubicBezTo>
                    <a:pt x="13803" y="445229"/>
                    <a:pt x="0" y="431426"/>
                    <a:pt x="0" y="414399"/>
                  </a:cubicBezTo>
                  <a:lnTo>
                    <a:pt x="0" y="30830"/>
                  </a:lnTo>
                  <a:cubicBezTo>
                    <a:pt x="0" y="13803"/>
                    <a:pt x="13803" y="0"/>
                    <a:pt x="3083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CE7D5F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206022" cy="4833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52041" y="6106692"/>
            <a:ext cx="4825152" cy="174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Национални програм за развој и вредновање читалачке писмености 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(ЗВКОВ, 2024)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175901" y="5995640"/>
            <a:ext cx="5022407" cy="1854128"/>
            <a:chOff x="0" y="0"/>
            <a:chExt cx="1206022" cy="445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6022" cy="445229"/>
            </a:xfrm>
            <a:custGeom>
              <a:avLst/>
              <a:gdLst/>
              <a:ahLst/>
              <a:cxnLst/>
              <a:rect l="l" t="t" r="r" b="b"/>
              <a:pathLst>
                <a:path w="1206022" h="445229">
                  <a:moveTo>
                    <a:pt x="30830" y="0"/>
                  </a:moveTo>
                  <a:lnTo>
                    <a:pt x="1175193" y="0"/>
                  </a:lnTo>
                  <a:cubicBezTo>
                    <a:pt x="1183369" y="0"/>
                    <a:pt x="1191211" y="3248"/>
                    <a:pt x="1196992" y="9030"/>
                  </a:cubicBezTo>
                  <a:cubicBezTo>
                    <a:pt x="1202774" y="14811"/>
                    <a:pt x="1206022" y="22653"/>
                    <a:pt x="1206022" y="30830"/>
                  </a:cubicBezTo>
                  <a:lnTo>
                    <a:pt x="1206022" y="414399"/>
                  </a:lnTo>
                  <a:cubicBezTo>
                    <a:pt x="1206022" y="431426"/>
                    <a:pt x="1192219" y="445229"/>
                    <a:pt x="1175193" y="445229"/>
                  </a:cubicBezTo>
                  <a:lnTo>
                    <a:pt x="30830" y="445229"/>
                  </a:lnTo>
                  <a:cubicBezTo>
                    <a:pt x="13803" y="445229"/>
                    <a:pt x="0" y="431426"/>
                    <a:pt x="0" y="414399"/>
                  </a:cubicBezTo>
                  <a:lnTo>
                    <a:pt x="0" y="30830"/>
                  </a:lnTo>
                  <a:cubicBezTo>
                    <a:pt x="0" y="13803"/>
                    <a:pt x="13803" y="0"/>
                    <a:pt x="3083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CE7D5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206022" cy="4833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412485" y="5964566"/>
            <a:ext cx="4549239" cy="174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Користе се различити формати да се књижевна дела критички прочитају и стваралачки преобликују.</a:t>
            </a:r>
          </a:p>
        </p:txBody>
      </p:sp>
      <p:sp>
        <p:nvSpPr>
          <p:cNvPr id="12" name="AutoShape 12"/>
          <p:cNvSpPr/>
          <p:nvPr/>
        </p:nvSpPr>
        <p:spPr>
          <a:xfrm rot="5400000">
            <a:off x="2426475" y="5247620"/>
            <a:ext cx="1183439" cy="0"/>
          </a:xfrm>
          <a:prstGeom prst="line">
            <a:avLst/>
          </a:prstGeom>
          <a:ln w="95250" cap="flat">
            <a:solidFill>
              <a:srgbClr val="DDC1A7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3" name="AutoShape 13"/>
          <p:cNvSpPr/>
          <p:nvPr/>
        </p:nvSpPr>
        <p:spPr>
          <a:xfrm rot="5400000">
            <a:off x="8556432" y="5013820"/>
            <a:ext cx="715839" cy="0"/>
          </a:xfrm>
          <a:prstGeom prst="line">
            <a:avLst/>
          </a:prstGeom>
          <a:ln w="95250" cap="flat">
            <a:solidFill>
              <a:srgbClr val="DDC1A7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4" name="AutoShape 14"/>
          <p:cNvSpPr/>
          <p:nvPr/>
        </p:nvSpPr>
        <p:spPr>
          <a:xfrm rot="5400000">
            <a:off x="13975608" y="5242858"/>
            <a:ext cx="1173914" cy="0"/>
          </a:xfrm>
          <a:prstGeom prst="line">
            <a:avLst/>
          </a:prstGeom>
          <a:ln w="95250" cap="flat">
            <a:solidFill>
              <a:srgbClr val="DDC1A7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5" name="Freeform 15"/>
          <p:cNvSpPr/>
          <p:nvPr/>
        </p:nvSpPr>
        <p:spPr>
          <a:xfrm rot="-10800000">
            <a:off x="14705440" y="-138933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10496" y="8842342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2604782" y="-571110"/>
            <a:ext cx="1142219" cy="1142219"/>
            <a:chOff x="0" y="0"/>
            <a:chExt cx="1522959" cy="1522959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6505843" y="5672538"/>
            <a:ext cx="5276314" cy="1854128"/>
            <a:chOff x="0" y="0"/>
            <a:chExt cx="1266993" cy="44522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66993" cy="445229"/>
            </a:xfrm>
            <a:custGeom>
              <a:avLst/>
              <a:gdLst/>
              <a:ahLst/>
              <a:cxnLst/>
              <a:rect l="l" t="t" r="r" b="b"/>
              <a:pathLst>
                <a:path w="1266993" h="445229">
                  <a:moveTo>
                    <a:pt x="29346" y="0"/>
                  </a:moveTo>
                  <a:lnTo>
                    <a:pt x="1237647" y="0"/>
                  </a:lnTo>
                  <a:cubicBezTo>
                    <a:pt x="1245430" y="0"/>
                    <a:pt x="1252894" y="3092"/>
                    <a:pt x="1258397" y="8595"/>
                  </a:cubicBezTo>
                  <a:cubicBezTo>
                    <a:pt x="1263901" y="14099"/>
                    <a:pt x="1266993" y="21563"/>
                    <a:pt x="1266993" y="29346"/>
                  </a:cubicBezTo>
                  <a:lnTo>
                    <a:pt x="1266993" y="415883"/>
                  </a:lnTo>
                  <a:cubicBezTo>
                    <a:pt x="1266993" y="423666"/>
                    <a:pt x="1263901" y="431130"/>
                    <a:pt x="1258397" y="436633"/>
                  </a:cubicBezTo>
                  <a:cubicBezTo>
                    <a:pt x="1252894" y="442137"/>
                    <a:pt x="1245430" y="445229"/>
                    <a:pt x="1237647" y="445229"/>
                  </a:cubicBezTo>
                  <a:lnTo>
                    <a:pt x="29346" y="445229"/>
                  </a:lnTo>
                  <a:cubicBezTo>
                    <a:pt x="21563" y="445229"/>
                    <a:pt x="14099" y="442137"/>
                    <a:pt x="8595" y="436633"/>
                  </a:cubicBezTo>
                  <a:cubicBezTo>
                    <a:pt x="3092" y="431130"/>
                    <a:pt x="0" y="423666"/>
                    <a:pt x="0" y="415883"/>
                  </a:cubicBezTo>
                  <a:lnTo>
                    <a:pt x="0" y="29346"/>
                  </a:lnTo>
                  <a:cubicBezTo>
                    <a:pt x="0" y="21563"/>
                    <a:pt x="3092" y="14099"/>
                    <a:pt x="8595" y="8595"/>
                  </a:cubicBezTo>
                  <a:cubicBezTo>
                    <a:pt x="14099" y="3092"/>
                    <a:pt x="21563" y="0"/>
                    <a:pt x="293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CE7D5F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266993" cy="4833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6756009" y="5889989"/>
            <a:ext cx="477598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Практични примери наставних активности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533778" y="3556314"/>
            <a:ext cx="4427946" cy="1148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Интермедијалност у настави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56009" y="3556314"/>
            <a:ext cx="4439659" cy="1148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Подстицајни задаци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8240" y="3556314"/>
            <a:ext cx="4775982" cy="1148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Читалачка писменост</a:t>
            </a:r>
          </a:p>
        </p:txBody>
      </p:sp>
      <p:sp>
        <p:nvSpPr>
          <p:cNvPr id="40" name="Freeform 40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 rot="-1001715">
            <a:off x="16789093" y="8947693"/>
            <a:ext cx="1450030" cy="1130633"/>
          </a:xfrm>
          <a:custGeom>
            <a:avLst/>
            <a:gdLst/>
            <a:ahLst/>
            <a:cxnLst/>
            <a:rect l="l" t="t" r="r" b="b"/>
            <a:pathLst>
              <a:path w="1450030" h="1130633">
                <a:moveTo>
                  <a:pt x="0" y="0"/>
                </a:moveTo>
                <a:lnTo>
                  <a:pt x="1450030" y="0"/>
                </a:lnTo>
                <a:lnTo>
                  <a:pt x="1450030" y="1130634"/>
                </a:lnTo>
                <a:lnTo>
                  <a:pt x="0" y="113063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454389">
            <a:off x="445654" y="3471889"/>
            <a:ext cx="4071173" cy="3737811"/>
            <a:chOff x="0" y="0"/>
            <a:chExt cx="1737657" cy="1595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A17A6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454389">
            <a:off x="616928" y="3701045"/>
            <a:ext cx="3728625" cy="3111329"/>
            <a:chOff x="0" y="0"/>
            <a:chExt cx="4971500" cy="414843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 cstate="print"/>
            <a:srcRect t="12996" b="12996"/>
            <a:stretch>
              <a:fillRect/>
            </a:stretch>
          </p:blipFill>
          <p:spPr>
            <a:xfrm>
              <a:off x="0" y="0"/>
              <a:ext cx="4971500" cy="4148439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9586516" y="1608010"/>
            <a:ext cx="6251110" cy="1172083"/>
          </a:xfrm>
          <a:custGeom>
            <a:avLst/>
            <a:gdLst/>
            <a:ahLst/>
            <a:cxnLst/>
            <a:rect l="l" t="t" r="r" b="b"/>
            <a:pathLst>
              <a:path w="6251110" h="1172083">
                <a:moveTo>
                  <a:pt x="0" y="0"/>
                </a:moveTo>
                <a:lnTo>
                  <a:pt x="6251110" y="0"/>
                </a:lnTo>
                <a:lnTo>
                  <a:pt x="6251110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974175" y="3731069"/>
            <a:ext cx="923044" cy="824558"/>
          </a:xfrm>
          <a:custGeom>
            <a:avLst/>
            <a:gdLst/>
            <a:ahLst/>
            <a:cxnLst/>
            <a:rect l="l" t="t" r="r" b="b"/>
            <a:pathLst>
              <a:path w="923044" h="824558">
                <a:moveTo>
                  <a:pt x="0" y="0"/>
                </a:moveTo>
                <a:lnTo>
                  <a:pt x="923044" y="0"/>
                </a:lnTo>
                <a:lnTo>
                  <a:pt x="923044" y="824559"/>
                </a:lnTo>
                <a:lnTo>
                  <a:pt x="0" y="82455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974175" y="6186984"/>
            <a:ext cx="923044" cy="824558"/>
          </a:xfrm>
          <a:custGeom>
            <a:avLst/>
            <a:gdLst/>
            <a:ahLst/>
            <a:cxnLst/>
            <a:rect l="l" t="t" r="r" b="b"/>
            <a:pathLst>
              <a:path w="923044" h="824558">
                <a:moveTo>
                  <a:pt x="0" y="0"/>
                </a:moveTo>
                <a:lnTo>
                  <a:pt x="923044" y="0"/>
                </a:lnTo>
                <a:lnTo>
                  <a:pt x="923044" y="824559"/>
                </a:lnTo>
                <a:lnTo>
                  <a:pt x="0" y="82455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974175" y="8306040"/>
            <a:ext cx="923044" cy="824558"/>
          </a:xfrm>
          <a:custGeom>
            <a:avLst/>
            <a:gdLst/>
            <a:ahLst/>
            <a:cxnLst/>
            <a:rect l="l" t="t" r="r" b="b"/>
            <a:pathLst>
              <a:path w="923044" h="824558">
                <a:moveTo>
                  <a:pt x="0" y="0"/>
                </a:moveTo>
                <a:lnTo>
                  <a:pt x="923044" y="0"/>
                </a:lnTo>
                <a:lnTo>
                  <a:pt x="923044" y="824559"/>
                </a:lnTo>
                <a:lnTo>
                  <a:pt x="0" y="82455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41218" y="8965596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14161143" y="-1503017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5E4D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2604782" y="-571110"/>
            <a:ext cx="1142219" cy="1142219"/>
            <a:chOff x="0" y="0"/>
            <a:chExt cx="1522959" cy="1522959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5E4D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27" name="Freeform 27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4074439" y="1606486"/>
            <a:ext cx="6251110" cy="1172083"/>
          </a:xfrm>
          <a:custGeom>
            <a:avLst/>
            <a:gdLst/>
            <a:ahLst/>
            <a:cxnLst/>
            <a:rect l="l" t="t" r="r" b="b"/>
            <a:pathLst>
              <a:path w="6251110" h="1172083">
                <a:moveTo>
                  <a:pt x="0" y="0"/>
                </a:moveTo>
                <a:lnTo>
                  <a:pt x="6251109" y="0"/>
                </a:lnTo>
                <a:lnTo>
                  <a:pt x="6251109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001715">
            <a:off x="16789093" y="8947693"/>
            <a:ext cx="1450030" cy="1130633"/>
          </a:xfrm>
          <a:custGeom>
            <a:avLst/>
            <a:gdLst/>
            <a:ahLst/>
            <a:cxnLst/>
            <a:rect l="l" t="t" r="r" b="b"/>
            <a:pathLst>
              <a:path w="1450030" h="1130633">
                <a:moveTo>
                  <a:pt x="0" y="0"/>
                </a:moveTo>
                <a:lnTo>
                  <a:pt x="1450030" y="0"/>
                </a:lnTo>
                <a:lnTo>
                  <a:pt x="1450030" y="1130634"/>
                </a:lnTo>
                <a:lnTo>
                  <a:pt x="0" y="1130634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6126017" y="3313493"/>
            <a:ext cx="10726229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“Читалачка писменост је способност појединца да разуме, критички вреднује и користи информације посредством различитих медија. Укључује способност читања, разумевања и критичке процене прочитаног, слушање, говор и писање.”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077309" y="1877157"/>
            <a:ext cx="9862525" cy="712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464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Читалачка писменост</a:t>
            </a:r>
          </a:p>
        </p:txBody>
      </p:sp>
      <p:sp>
        <p:nvSpPr>
          <p:cNvPr id="34" name="Freeform 34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126017" y="6120309"/>
            <a:ext cx="11133283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Једна је од осам кључних компетенција за целоживотно учење Европског референтног оквира (2018).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215515" y="8239365"/>
            <a:ext cx="11133283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Сматра се основом свих других писмености. Кључна је за целоживотно учење.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86516" y="1608010"/>
            <a:ext cx="6251110" cy="1172083"/>
          </a:xfrm>
          <a:custGeom>
            <a:avLst/>
            <a:gdLst/>
            <a:ahLst/>
            <a:cxnLst/>
            <a:rect l="l" t="t" r="r" b="b"/>
            <a:pathLst>
              <a:path w="6251110" h="1172083">
                <a:moveTo>
                  <a:pt x="0" y="0"/>
                </a:moveTo>
                <a:lnTo>
                  <a:pt x="6251110" y="0"/>
                </a:lnTo>
                <a:lnTo>
                  <a:pt x="6251110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178411" y="6374038"/>
            <a:ext cx="829427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Критичко мишљење, стваралаштво (креативност)</a:t>
            </a:r>
          </a:p>
        </p:txBody>
      </p:sp>
      <p:sp>
        <p:nvSpPr>
          <p:cNvPr id="4" name="Freeform 4"/>
          <p:cNvSpPr/>
          <p:nvPr/>
        </p:nvSpPr>
        <p:spPr>
          <a:xfrm>
            <a:off x="4981453" y="3983069"/>
            <a:ext cx="923044" cy="824558"/>
          </a:xfrm>
          <a:custGeom>
            <a:avLst/>
            <a:gdLst/>
            <a:ahLst/>
            <a:cxnLst/>
            <a:rect l="l" t="t" r="r" b="b"/>
            <a:pathLst>
              <a:path w="923044" h="824558">
                <a:moveTo>
                  <a:pt x="0" y="0"/>
                </a:moveTo>
                <a:lnTo>
                  <a:pt x="923044" y="0"/>
                </a:lnTo>
                <a:lnTo>
                  <a:pt x="923044" y="824558"/>
                </a:lnTo>
                <a:lnTo>
                  <a:pt x="0" y="82455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981453" y="6219948"/>
            <a:ext cx="923044" cy="824558"/>
          </a:xfrm>
          <a:custGeom>
            <a:avLst/>
            <a:gdLst/>
            <a:ahLst/>
            <a:cxnLst/>
            <a:rect l="l" t="t" r="r" b="b"/>
            <a:pathLst>
              <a:path w="923044" h="824558">
                <a:moveTo>
                  <a:pt x="0" y="0"/>
                </a:moveTo>
                <a:lnTo>
                  <a:pt x="923044" y="0"/>
                </a:lnTo>
                <a:lnTo>
                  <a:pt x="923044" y="824558"/>
                </a:lnTo>
                <a:lnTo>
                  <a:pt x="0" y="82455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077309" y="8141038"/>
            <a:ext cx="923044" cy="824558"/>
          </a:xfrm>
          <a:custGeom>
            <a:avLst/>
            <a:gdLst/>
            <a:ahLst/>
            <a:cxnLst/>
            <a:rect l="l" t="t" r="r" b="b"/>
            <a:pathLst>
              <a:path w="923044" h="824558">
                <a:moveTo>
                  <a:pt x="0" y="0"/>
                </a:moveTo>
                <a:lnTo>
                  <a:pt x="923045" y="0"/>
                </a:lnTo>
                <a:lnTo>
                  <a:pt x="923045" y="824558"/>
                </a:lnTo>
                <a:lnTo>
                  <a:pt x="0" y="82455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41218" y="8965596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14161143" y="-1503017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5E4D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2604782" y="-571110"/>
            <a:ext cx="1142219" cy="1142219"/>
            <a:chOff x="0" y="0"/>
            <a:chExt cx="1522959" cy="152295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5E4D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23" name="Freeform 23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074439" y="1606486"/>
            <a:ext cx="6251110" cy="1172083"/>
          </a:xfrm>
          <a:custGeom>
            <a:avLst/>
            <a:gdLst/>
            <a:ahLst/>
            <a:cxnLst/>
            <a:rect l="l" t="t" r="r" b="b"/>
            <a:pathLst>
              <a:path w="6251110" h="1172083">
                <a:moveTo>
                  <a:pt x="0" y="0"/>
                </a:moveTo>
                <a:lnTo>
                  <a:pt x="6251109" y="0"/>
                </a:lnTo>
                <a:lnTo>
                  <a:pt x="6251109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1001715">
            <a:off x="16789093" y="8947693"/>
            <a:ext cx="1450030" cy="1130633"/>
          </a:xfrm>
          <a:custGeom>
            <a:avLst/>
            <a:gdLst/>
            <a:ahLst/>
            <a:cxnLst/>
            <a:rect l="l" t="t" r="r" b="b"/>
            <a:pathLst>
              <a:path w="1450030" h="1130633">
                <a:moveTo>
                  <a:pt x="0" y="0"/>
                </a:moveTo>
                <a:lnTo>
                  <a:pt x="1450030" y="0"/>
                </a:lnTo>
                <a:lnTo>
                  <a:pt x="1450030" y="1130634"/>
                </a:lnTo>
                <a:lnTo>
                  <a:pt x="0" y="1130634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6248953" y="7851119"/>
            <a:ext cx="7953528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Постављање питања (наставници и ученици), проблемска питања; нови, креативнији приступи, иновативне методе...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77309" y="1877157"/>
            <a:ext cx="9862525" cy="712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6"/>
              </a:lnSpc>
            </a:pPr>
            <a:r>
              <a:rPr lang="en-US" sz="464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Како развијати читалачку писменост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140572" y="3402238"/>
            <a:ext cx="11762288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“Унапређење наставног процеса применом нових и интерактивних метода који повећавају ангажованост ученика за коришћење различитих извора информација... Реализација активности које укључују истраживање, проблемску наставу, групни рад, креативне радионице, дебате...”</a:t>
            </a:r>
          </a:p>
        </p:txBody>
      </p:sp>
      <p:sp>
        <p:nvSpPr>
          <p:cNvPr id="31" name="Freeform 31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grpSp>
        <p:nvGrpSpPr>
          <p:cNvPr id="33" name="Group 33"/>
          <p:cNvGrpSpPr/>
          <p:nvPr/>
        </p:nvGrpSpPr>
        <p:grpSpPr>
          <a:xfrm rot="-754789">
            <a:off x="708838" y="4358531"/>
            <a:ext cx="3041841" cy="2792764"/>
            <a:chOff x="0" y="0"/>
            <a:chExt cx="1737657" cy="159537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A17A60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-754789">
            <a:off x="799984" y="4484490"/>
            <a:ext cx="2785901" cy="2324678"/>
            <a:chOff x="0" y="0"/>
            <a:chExt cx="3714534" cy="3099571"/>
          </a:xfrm>
        </p:grpSpPr>
        <p:pic>
          <p:nvPicPr>
            <p:cNvPr id="37" name="Picture 37"/>
            <p:cNvPicPr>
              <a:picLocks noChangeAspect="1"/>
            </p:cNvPicPr>
            <p:nvPr/>
          </p:nvPicPr>
          <p:blipFill>
            <a:blip r:embed="rId14" cstate="print"/>
            <a:srcRect t="22202" b="22202"/>
            <a:stretch>
              <a:fillRect/>
            </a:stretch>
          </p:blipFill>
          <p:spPr>
            <a:xfrm>
              <a:off x="0" y="0"/>
              <a:ext cx="3714534" cy="30995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10753" y="1510869"/>
            <a:ext cx="8606266" cy="8606266"/>
          </a:xfrm>
          <a:custGeom>
            <a:avLst/>
            <a:gdLst/>
            <a:ahLst/>
            <a:cxnLst/>
            <a:rect l="l" t="t" r="r" b="b"/>
            <a:pathLst>
              <a:path w="8606266" h="8606266">
                <a:moveTo>
                  <a:pt x="0" y="0"/>
                </a:moveTo>
                <a:lnTo>
                  <a:pt x="8606265" y="0"/>
                </a:lnTo>
                <a:lnTo>
                  <a:pt x="8606265" y="8606266"/>
                </a:lnTo>
                <a:lnTo>
                  <a:pt x="0" y="860626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4705440" y="-138933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0496" y="8842342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D9479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2604782" y="-571110"/>
            <a:ext cx="1142219" cy="1142219"/>
            <a:chOff x="0" y="0"/>
            <a:chExt cx="1522959" cy="1522959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D9479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526032" y="5084480"/>
            <a:ext cx="789680" cy="705423"/>
          </a:xfrm>
          <a:custGeom>
            <a:avLst/>
            <a:gdLst/>
            <a:ahLst/>
            <a:cxnLst/>
            <a:rect l="l" t="t" r="r" b="b"/>
            <a:pathLst>
              <a:path w="789680" h="705423">
                <a:moveTo>
                  <a:pt x="0" y="0"/>
                </a:moveTo>
                <a:lnTo>
                  <a:pt x="789679" y="0"/>
                </a:lnTo>
                <a:lnTo>
                  <a:pt x="789679" y="705423"/>
                </a:lnTo>
                <a:lnTo>
                  <a:pt x="0" y="705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526032" y="7071775"/>
            <a:ext cx="789680" cy="705423"/>
          </a:xfrm>
          <a:custGeom>
            <a:avLst/>
            <a:gdLst/>
            <a:ahLst/>
            <a:cxnLst/>
            <a:rect l="l" t="t" r="r" b="b"/>
            <a:pathLst>
              <a:path w="789680" h="705423">
                <a:moveTo>
                  <a:pt x="0" y="0"/>
                </a:moveTo>
                <a:lnTo>
                  <a:pt x="789679" y="0"/>
                </a:lnTo>
                <a:lnTo>
                  <a:pt x="789679" y="705423"/>
                </a:lnTo>
                <a:lnTo>
                  <a:pt x="0" y="705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526032" y="6078127"/>
            <a:ext cx="789680" cy="705423"/>
          </a:xfrm>
          <a:custGeom>
            <a:avLst/>
            <a:gdLst/>
            <a:ahLst/>
            <a:cxnLst/>
            <a:rect l="l" t="t" r="r" b="b"/>
            <a:pathLst>
              <a:path w="789680" h="705423">
                <a:moveTo>
                  <a:pt x="0" y="0"/>
                </a:moveTo>
                <a:lnTo>
                  <a:pt x="789679" y="0"/>
                </a:lnTo>
                <a:lnTo>
                  <a:pt x="789679" y="705424"/>
                </a:lnTo>
                <a:lnTo>
                  <a:pt x="0" y="70542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9144000" y="3394539"/>
            <a:ext cx="4525933" cy="848612"/>
          </a:xfrm>
          <a:custGeom>
            <a:avLst/>
            <a:gdLst/>
            <a:ahLst/>
            <a:cxnLst/>
            <a:rect l="l" t="t" r="r" b="b"/>
            <a:pathLst>
              <a:path w="4525933" h="848612">
                <a:moveTo>
                  <a:pt x="0" y="0"/>
                </a:moveTo>
                <a:lnTo>
                  <a:pt x="4525933" y="0"/>
                </a:lnTo>
                <a:lnTo>
                  <a:pt x="4525933" y="848612"/>
                </a:lnTo>
                <a:lnTo>
                  <a:pt x="0" y="84861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580629" y="5156777"/>
            <a:ext cx="635678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оствареност циљева/исхода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98783" y="3563308"/>
            <a:ext cx="4416366" cy="46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5"/>
              </a:lnSpc>
              <a:spcBef>
                <a:spcPct val="0"/>
              </a:spcBef>
            </a:pPr>
            <a:r>
              <a:rPr lang="en-US" sz="2753" b="1">
                <a:solidFill>
                  <a:srgbClr val="5B4F4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= занимљиви задаци?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20872" y="2297864"/>
            <a:ext cx="7025686" cy="72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</a:pPr>
            <a:r>
              <a:rPr lang="en-US" sz="4704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Подстицајни задаци</a:t>
            </a:r>
          </a:p>
        </p:txBody>
      </p:sp>
      <p:sp>
        <p:nvSpPr>
          <p:cNvPr id="28" name="Freeform 28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1001715">
            <a:off x="16789093" y="8947693"/>
            <a:ext cx="1450030" cy="1130633"/>
          </a:xfrm>
          <a:custGeom>
            <a:avLst/>
            <a:gdLst/>
            <a:ahLst/>
            <a:cxnLst/>
            <a:rect l="l" t="t" r="r" b="b"/>
            <a:pathLst>
              <a:path w="1450030" h="1130633">
                <a:moveTo>
                  <a:pt x="0" y="0"/>
                </a:moveTo>
                <a:lnTo>
                  <a:pt x="1450030" y="0"/>
                </a:lnTo>
                <a:lnTo>
                  <a:pt x="1450030" y="1130634"/>
                </a:lnTo>
                <a:lnTo>
                  <a:pt x="0" y="1130634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 rot="-754789">
            <a:off x="1155026" y="2730665"/>
            <a:ext cx="3294760" cy="3024973"/>
            <a:chOff x="0" y="0"/>
            <a:chExt cx="1737657" cy="159537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A17A60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754789">
            <a:off x="1268318" y="2865491"/>
            <a:ext cx="3017539" cy="2651731"/>
            <a:chOff x="0" y="0"/>
            <a:chExt cx="4023386" cy="3535641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15" cstate="print"/>
            <a:srcRect t="20725" b="20725"/>
            <a:stretch>
              <a:fillRect/>
            </a:stretch>
          </p:blipFill>
          <p:spPr>
            <a:xfrm>
              <a:off x="0" y="0"/>
              <a:ext cx="4023386" cy="3535641"/>
            </a:xfrm>
            <a:prstGeom prst="rect">
              <a:avLst/>
            </a:prstGeom>
          </p:spPr>
        </p:pic>
      </p:grpSp>
      <p:grpSp>
        <p:nvGrpSpPr>
          <p:cNvPr id="35" name="Group 35"/>
          <p:cNvGrpSpPr/>
          <p:nvPr/>
        </p:nvGrpSpPr>
        <p:grpSpPr>
          <a:xfrm rot="847601">
            <a:off x="1224276" y="5531030"/>
            <a:ext cx="3705334" cy="3401928"/>
            <a:chOff x="0" y="0"/>
            <a:chExt cx="1737657" cy="159537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C1A68D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818472">
            <a:off x="1422693" y="5747682"/>
            <a:ext cx="3275606" cy="2929864"/>
            <a:chOff x="0" y="0"/>
            <a:chExt cx="4367475" cy="3906486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16" cstate="print"/>
            <a:srcRect t="20175" b="20175"/>
            <a:stretch>
              <a:fillRect/>
            </a:stretch>
          </p:blipFill>
          <p:spPr>
            <a:xfrm>
              <a:off x="0" y="0"/>
              <a:ext cx="4367475" cy="3906486"/>
            </a:xfrm>
            <a:prstGeom prst="rect">
              <a:avLst/>
            </a:prstGeom>
          </p:spPr>
        </p:pic>
      </p:grpSp>
      <p:sp>
        <p:nvSpPr>
          <p:cNvPr id="40" name="TextBox 40"/>
          <p:cNvSpPr txBox="1"/>
          <p:nvPr/>
        </p:nvSpPr>
        <p:spPr>
          <a:xfrm>
            <a:off x="8580629" y="7145939"/>
            <a:ext cx="6949551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изазовни (мисаоно, креативно)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603766" y="6068889"/>
            <a:ext cx="635678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развијање компетенција</a:t>
            </a:r>
          </a:p>
        </p:txBody>
      </p:sp>
      <p:sp>
        <p:nvSpPr>
          <p:cNvPr id="42" name="Freeform 42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10753" y="1510869"/>
            <a:ext cx="8606266" cy="8606266"/>
          </a:xfrm>
          <a:custGeom>
            <a:avLst/>
            <a:gdLst/>
            <a:ahLst/>
            <a:cxnLst/>
            <a:rect l="l" t="t" r="r" b="b"/>
            <a:pathLst>
              <a:path w="8606266" h="8606266">
                <a:moveTo>
                  <a:pt x="0" y="0"/>
                </a:moveTo>
                <a:lnTo>
                  <a:pt x="8606265" y="0"/>
                </a:lnTo>
                <a:lnTo>
                  <a:pt x="8606265" y="8606266"/>
                </a:lnTo>
                <a:lnTo>
                  <a:pt x="0" y="860626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4705440" y="-138933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10496" y="8842342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D9479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2604782" y="-571110"/>
            <a:ext cx="1142219" cy="1142219"/>
            <a:chOff x="0" y="0"/>
            <a:chExt cx="1522959" cy="1522959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D9479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526032" y="5084480"/>
            <a:ext cx="789680" cy="705423"/>
          </a:xfrm>
          <a:custGeom>
            <a:avLst/>
            <a:gdLst/>
            <a:ahLst/>
            <a:cxnLst/>
            <a:rect l="l" t="t" r="r" b="b"/>
            <a:pathLst>
              <a:path w="789680" h="705423">
                <a:moveTo>
                  <a:pt x="0" y="0"/>
                </a:moveTo>
                <a:lnTo>
                  <a:pt x="789679" y="0"/>
                </a:lnTo>
                <a:lnTo>
                  <a:pt x="789679" y="705423"/>
                </a:lnTo>
                <a:lnTo>
                  <a:pt x="0" y="705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526032" y="7071775"/>
            <a:ext cx="789680" cy="705423"/>
          </a:xfrm>
          <a:custGeom>
            <a:avLst/>
            <a:gdLst/>
            <a:ahLst/>
            <a:cxnLst/>
            <a:rect l="l" t="t" r="r" b="b"/>
            <a:pathLst>
              <a:path w="789680" h="705423">
                <a:moveTo>
                  <a:pt x="0" y="0"/>
                </a:moveTo>
                <a:lnTo>
                  <a:pt x="789679" y="0"/>
                </a:lnTo>
                <a:lnTo>
                  <a:pt x="789679" y="705423"/>
                </a:lnTo>
                <a:lnTo>
                  <a:pt x="0" y="705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526032" y="6078127"/>
            <a:ext cx="789680" cy="705423"/>
          </a:xfrm>
          <a:custGeom>
            <a:avLst/>
            <a:gdLst/>
            <a:ahLst/>
            <a:cxnLst/>
            <a:rect l="l" t="t" r="r" b="b"/>
            <a:pathLst>
              <a:path w="789680" h="705423">
                <a:moveTo>
                  <a:pt x="0" y="0"/>
                </a:moveTo>
                <a:lnTo>
                  <a:pt x="789679" y="0"/>
                </a:lnTo>
                <a:lnTo>
                  <a:pt x="789679" y="705424"/>
                </a:lnTo>
                <a:lnTo>
                  <a:pt x="0" y="70542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9144000" y="3394539"/>
            <a:ext cx="4525933" cy="848612"/>
          </a:xfrm>
          <a:custGeom>
            <a:avLst/>
            <a:gdLst/>
            <a:ahLst/>
            <a:cxnLst/>
            <a:rect l="l" t="t" r="r" b="b"/>
            <a:pathLst>
              <a:path w="4525933" h="848612">
                <a:moveTo>
                  <a:pt x="0" y="0"/>
                </a:moveTo>
                <a:lnTo>
                  <a:pt x="4525933" y="0"/>
                </a:lnTo>
                <a:lnTo>
                  <a:pt x="4525933" y="848612"/>
                </a:lnTo>
                <a:lnTo>
                  <a:pt x="0" y="84861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9198783" y="3563308"/>
            <a:ext cx="4416366" cy="46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5"/>
              </a:lnSpc>
              <a:spcBef>
                <a:spcPct val="0"/>
              </a:spcBef>
            </a:pPr>
            <a:r>
              <a:rPr lang="en-US" sz="2753" b="1">
                <a:solidFill>
                  <a:srgbClr val="5B4F4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Шта је важно: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20872" y="2297864"/>
            <a:ext cx="7025686" cy="72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</a:pPr>
            <a:r>
              <a:rPr lang="en-US" sz="4704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Подстицајни задаци</a:t>
            </a:r>
          </a:p>
        </p:txBody>
      </p:sp>
      <p:sp>
        <p:nvSpPr>
          <p:cNvPr id="27" name="Freeform 27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001715">
            <a:off x="16789093" y="8947693"/>
            <a:ext cx="1450030" cy="1130633"/>
          </a:xfrm>
          <a:custGeom>
            <a:avLst/>
            <a:gdLst/>
            <a:ahLst/>
            <a:cxnLst/>
            <a:rect l="l" t="t" r="r" b="b"/>
            <a:pathLst>
              <a:path w="1450030" h="1130633">
                <a:moveTo>
                  <a:pt x="0" y="0"/>
                </a:moveTo>
                <a:lnTo>
                  <a:pt x="1450030" y="0"/>
                </a:lnTo>
                <a:lnTo>
                  <a:pt x="1450030" y="1130634"/>
                </a:lnTo>
                <a:lnTo>
                  <a:pt x="0" y="1130634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 rot="-754789">
            <a:off x="1155026" y="2730665"/>
            <a:ext cx="3294760" cy="3024973"/>
            <a:chOff x="0" y="0"/>
            <a:chExt cx="1737657" cy="15953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A17A60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754789">
            <a:off x="1268318" y="2865491"/>
            <a:ext cx="3017539" cy="2651731"/>
            <a:chOff x="0" y="0"/>
            <a:chExt cx="4023386" cy="3535641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15" cstate="print"/>
            <a:srcRect t="20725" b="20725"/>
            <a:stretch>
              <a:fillRect/>
            </a:stretch>
          </p:blipFill>
          <p:spPr>
            <a:xfrm>
              <a:off x="0" y="0"/>
              <a:ext cx="4023386" cy="3535641"/>
            </a:xfrm>
            <a:prstGeom prst="rect">
              <a:avLst/>
            </a:prstGeom>
          </p:spPr>
        </p:pic>
      </p:grpSp>
      <p:grpSp>
        <p:nvGrpSpPr>
          <p:cNvPr id="34" name="Group 34"/>
          <p:cNvGrpSpPr/>
          <p:nvPr/>
        </p:nvGrpSpPr>
        <p:grpSpPr>
          <a:xfrm rot="847601">
            <a:off x="1224276" y="5531030"/>
            <a:ext cx="3705334" cy="3401928"/>
            <a:chOff x="0" y="0"/>
            <a:chExt cx="1737657" cy="159537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C1A68D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 rot="818472">
            <a:off x="1422693" y="5747682"/>
            <a:ext cx="3275606" cy="2929864"/>
            <a:chOff x="0" y="0"/>
            <a:chExt cx="4367475" cy="3906486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16" cstate="print"/>
            <a:srcRect t="20175" b="20175"/>
            <a:stretch>
              <a:fillRect/>
            </a:stretch>
          </p:blipFill>
          <p:spPr>
            <a:xfrm>
              <a:off x="0" y="0"/>
              <a:ext cx="4367475" cy="3906486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8580629" y="6102227"/>
            <a:ext cx="6949551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прилагођавање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580629" y="5063620"/>
            <a:ext cx="6356782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ангажованост свих ученика</a:t>
            </a:r>
          </a:p>
        </p:txBody>
      </p:sp>
      <p:sp>
        <p:nvSpPr>
          <p:cNvPr id="41" name="Freeform 41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580629" y="7095874"/>
            <a:ext cx="6949551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9"/>
              </a:lnSpc>
              <a:spcBef>
                <a:spcPct val="0"/>
              </a:spcBef>
            </a:pPr>
            <a:r>
              <a:rPr lang="en-US" sz="34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вредновање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640271">
            <a:off x="573819" y="5177657"/>
            <a:ext cx="2946336" cy="4127966"/>
          </a:xfrm>
          <a:custGeom>
            <a:avLst/>
            <a:gdLst/>
            <a:ahLst/>
            <a:cxnLst/>
            <a:rect l="l" t="t" r="r" b="b"/>
            <a:pathLst>
              <a:path w="2946336" h="4127966">
                <a:moveTo>
                  <a:pt x="0" y="0"/>
                </a:moveTo>
                <a:lnTo>
                  <a:pt x="2946336" y="0"/>
                </a:lnTo>
                <a:lnTo>
                  <a:pt x="2946336" y="4127966"/>
                </a:lnTo>
                <a:lnTo>
                  <a:pt x="0" y="412796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TextBox 24"/>
          <p:cNvSpPr txBox="1"/>
          <p:nvPr/>
        </p:nvSpPr>
        <p:spPr>
          <a:xfrm>
            <a:off x="11654707" y="2746656"/>
            <a:ext cx="3062631" cy="531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2"/>
              </a:lnSpc>
              <a:spcBef>
                <a:spcPct val="0"/>
              </a:spcBef>
            </a:pPr>
            <a:r>
              <a:rPr lang="en-US" sz="3457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Ток рада: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03508" y="3528695"/>
            <a:ext cx="5877094" cy="786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Први час: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Читање и класична обрада одломка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Основне информације о аутору и делу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Сараднички рад: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Истраживачки рад (проучавање извора, детаљније читање одломка)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Израда групних радова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Други час: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Презентовање радова 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Трећи час: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Завршна дискусија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Систематизација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Евалуација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marL="0" lvl="0" indent="0" algn="l">
              <a:lnSpc>
                <a:spcPts val="3142"/>
              </a:lnSpc>
              <a:spcBef>
                <a:spcPct val="0"/>
              </a:spcBef>
            </a:pPr>
            <a:endParaRPr/>
          </a:p>
        </p:txBody>
      </p:sp>
      <p:sp>
        <p:nvSpPr>
          <p:cNvPr id="26" name="TextBox 26"/>
          <p:cNvSpPr txBox="1"/>
          <p:nvPr/>
        </p:nvSpPr>
        <p:spPr>
          <a:xfrm>
            <a:off x="2721653" y="1455703"/>
            <a:ext cx="8126287" cy="1148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Пример: Доситеј Обрадовић - пројекат у настави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20223" y="3220618"/>
            <a:ext cx="5441173" cy="662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Разред: осми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Трајање: две недеље (три часа и самосталан рад ученика)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Облик рада: групни (хомогене групе, диференцирани задаци)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marL="0" lvl="0" indent="0" algn="l">
              <a:lnSpc>
                <a:spcPts val="3468"/>
              </a:lnSpc>
              <a:spcBef>
                <a:spcPct val="0"/>
              </a:spcBef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 flipV="1">
            <a:off x="10828890" y="3146026"/>
            <a:ext cx="19050" cy="6029387"/>
          </a:xfrm>
          <a:prstGeom prst="line">
            <a:avLst/>
          </a:prstGeom>
          <a:ln w="38100" cap="flat">
            <a:solidFill>
              <a:srgbClr val="7467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TextBox 29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498588" y="9941044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6029904" y="8087200"/>
            <a:ext cx="4024064" cy="3855785"/>
          </a:xfrm>
          <a:custGeom>
            <a:avLst/>
            <a:gdLst/>
            <a:ahLst/>
            <a:cxnLst/>
            <a:rect l="l" t="t" r="r" b="b"/>
            <a:pathLst>
              <a:path w="4024064" h="3855785">
                <a:moveTo>
                  <a:pt x="0" y="0"/>
                </a:moveTo>
                <a:lnTo>
                  <a:pt x="4024063" y="0"/>
                </a:lnTo>
                <a:lnTo>
                  <a:pt x="4024063" y="3855784"/>
                </a:lnTo>
                <a:lnTo>
                  <a:pt x="0" y="38557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7430684" y="9543637"/>
            <a:ext cx="785862" cy="612761"/>
          </a:xfrm>
          <a:custGeom>
            <a:avLst/>
            <a:gdLst/>
            <a:ahLst/>
            <a:cxnLst/>
            <a:rect l="l" t="t" r="r" b="b"/>
            <a:pathLst>
              <a:path w="785862" h="612761">
                <a:moveTo>
                  <a:pt x="0" y="0"/>
                </a:moveTo>
                <a:lnTo>
                  <a:pt x="785862" y="0"/>
                </a:lnTo>
                <a:lnTo>
                  <a:pt x="785862" y="612761"/>
                </a:lnTo>
                <a:lnTo>
                  <a:pt x="0" y="6127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2608936" y="1271862"/>
            <a:ext cx="3062631" cy="531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2"/>
              </a:lnSpc>
              <a:spcBef>
                <a:spcPct val="0"/>
              </a:spcBef>
            </a:pPr>
            <a:r>
              <a:rPr lang="en-US" sz="34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Исходи: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1875" y="2136819"/>
            <a:ext cx="7307243" cy="982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Прва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Квиз од 20 питања везаних за Доситејев живот и стваралаштво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Друга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Мапа Доситејевих путовања са одговарајућим информацијама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Трећа група: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Интерактивна игра у онлајн формату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Четврта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Речник архаизама из Доситејевог дела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Пета група: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Замишљени интервју са Доситејем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Шеста група: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Интервју (подкаст): Доситеј у 21. веку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marL="0" lvl="0" indent="0" algn="l">
              <a:lnSpc>
                <a:spcPts val="3142"/>
              </a:lnSpc>
              <a:spcBef>
                <a:spcPct val="0"/>
              </a:spcBef>
            </a:pPr>
            <a:endParaRPr/>
          </a:p>
        </p:txBody>
      </p:sp>
      <p:sp>
        <p:nvSpPr>
          <p:cNvPr id="25" name="TextBox 25"/>
          <p:cNvSpPr txBox="1"/>
          <p:nvPr/>
        </p:nvSpPr>
        <p:spPr>
          <a:xfrm>
            <a:off x="8472060" y="1812969"/>
            <a:ext cx="9507366" cy="827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8"/>
              </a:lnSpc>
            </a:pPr>
            <a:r>
              <a:rPr lang="en-US" sz="2290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Основни ниво: 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Наведу кључне информације које се односе на биографију аутора и обрађивано дело;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Читају текст и разумеју његово значење;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Саставе питања и одговоре који се односе на дату тему;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Прате рад групе и активно учествују.</a:t>
            </a:r>
          </a:p>
          <a:p>
            <a:pPr algn="l">
              <a:lnSpc>
                <a:spcPts val="2748"/>
              </a:lnSpc>
            </a:pPr>
            <a:r>
              <a:rPr lang="en-US" sz="2290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Средњи ниво: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Пронађу информације у предложеним изворима и представе их на организован и прегледан начин;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Саставе интерактивну мапу/речник; препознају и издвоје архаизме; 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Током усменог презентовања наглашавају кључне чињенице;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Активно доприносе раду групе. </a:t>
            </a:r>
          </a:p>
          <a:p>
            <a:pPr algn="l">
              <a:lnSpc>
                <a:spcPts val="2748"/>
              </a:lnSpc>
            </a:pPr>
            <a:r>
              <a:rPr lang="en-US" sz="2290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Напредни ниво: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Селектују релевантне информације и огранизују их прегледно;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Информације из дела повежу са знањима из других области и ваншколским искуствима;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Креативно се изразе комбинујући текст и слику;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Примене промену перспективе (саставе замишљени интервју, подкаст) комбинујући чињенице са сопственим тумачењима;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Протумаче идеје текста, представљајући их аргументовано, у контексту савремених тумачења;</a:t>
            </a:r>
          </a:p>
          <a:p>
            <a:pPr algn="l">
              <a:lnSpc>
                <a:spcPts val="2748"/>
              </a:lnSpc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Самостално презентују свој рад, наглашавајући његов смисао и важност; </a:t>
            </a:r>
          </a:p>
          <a:p>
            <a:pPr marL="0" lvl="0" indent="0" algn="l">
              <a:lnSpc>
                <a:spcPts val="2748"/>
              </a:lnSpc>
              <a:spcBef>
                <a:spcPct val="0"/>
              </a:spcBef>
            </a:pPr>
            <a:r>
              <a:rPr lang="en-US" sz="22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Преузимају одговорност за рад групе; конструктивно доприносе заједничком раду.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75892" y="1329482"/>
            <a:ext cx="3062631" cy="531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2"/>
              </a:lnSpc>
              <a:spcBef>
                <a:spcPct val="0"/>
              </a:spcBef>
            </a:pPr>
            <a:r>
              <a:rPr lang="en-US" sz="34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Задаци:</a:t>
            </a:r>
          </a:p>
        </p:txBody>
      </p:sp>
      <p:sp>
        <p:nvSpPr>
          <p:cNvPr id="27" name="AutoShape 27"/>
          <p:cNvSpPr/>
          <p:nvPr/>
        </p:nvSpPr>
        <p:spPr>
          <a:xfrm flipV="1">
            <a:off x="8150068" y="1951620"/>
            <a:ext cx="0" cy="7989424"/>
          </a:xfrm>
          <a:prstGeom prst="line">
            <a:avLst/>
          </a:prstGeom>
          <a:ln w="38100" cap="flat">
            <a:solidFill>
              <a:srgbClr val="7467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TextBox 28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148281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6029904" y="8087200"/>
            <a:ext cx="4024064" cy="3855785"/>
          </a:xfrm>
          <a:custGeom>
            <a:avLst/>
            <a:gdLst/>
            <a:ahLst/>
            <a:cxnLst/>
            <a:rect l="l" t="t" r="r" b="b"/>
            <a:pathLst>
              <a:path w="4024064" h="3855785">
                <a:moveTo>
                  <a:pt x="0" y="0"/>
                </a:moveTo>
                <a:lnTo>
                  <a:pt x="4024063" y="0"/>
                </a:lnTo>
                <a:lnTo>
                  <a:pt x="4024063" y="3855784"/>
                </a:lnTo>
                <a:lnTo>
                  <a:pt x="0" y="38557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7430684" y="9543637"/>
            <a:ext cx="785862" cy="612761"/>
          </a:xfrm>
          <a:custGeom>
            <a:avLst/>
            <a:gdLst/>
            <a:ahLst/>
            <a:cxnLst/>
            <a:rect l="l" t="t" r="r" b="b"/>
            <a:pathLst>
              <a:path w="785862" h="612761">
                <a:moveTo>
                  <a:pt x="0" y="0"/>
                </a:moveTo>
                <a:lnTo>
                  <a:pt x="785862" y="0"/>
                </a:lnTo>
                <a:lnTo>
                  <a:pt x="785862" y="612761"/>
                </a:lnTo>
                <a:lnTo>
                  <a:pt x="0" y="6127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63836" y="3019813"/>
            <a:ext cx="3802202" cy="2358942"/>
          </a:xfrm>
          <a:custGeom>
            <a:avLst/>
            <a:gdLst/>
            <a:ahLst/>
            <a:cxnLst/>
            <a:rect l="l" t="t" r="r" b="b"/>
            <a:pathLst>
              <a:path w="3802202" h="2358942">
                <a:moveTo>
                  <a:pt x="0" y="0"/>
                </a:moveTo>
                <a:lnTo>
                  <a:pt x="3802202" y="0"/>
                </a:lnTo>
                <a:lnTo>
                  <a:pt x="3802202" y="2358941"/>
                </a:lnTo>
                <a:lnTo>
                  <a:pt x="0" y="235894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>
            <a:off x="2349166" y="6744273"/>
            <a:ext cx="4799115" cy="3105744"/>
          </a:xfrm>
          <a:custGeom>
            <a:avLst/>
            <a:gdLst/>
            <a:ahLst/>
            <a:cxnLst/>
            <a:rect l="l" t="t" r="r" b="b"/>
            <a:pathLst>
              <a:path w="4799115" h="3105744">
                <a:moveTo>
                  <a:pt x="0" y="0"/>
                </a:moveTo>
                <a:lnTo>
                  <a:pt x="4799115" y="0"/>
                </a:lnTo>
                <a:lnTo>
                  <a:pt x="4799115" y="3105745"/>
                </a:lnTo>
                <a:lnTo>
                  <a:pt x="0" y="3105745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5229927" y="3019813"/>
            <a:ext cx="3535624" cy="2358942"/>
          </a:xfrm>
          <a:custGeom>
            <a:avLst/>
            <a:gdLst/>
            <a:ahLst/>
            <a:cxnLst/>
            <a:rect l="l" t="t" r="r" b="b"/>
            <a:pathLst>
              <a:path w="3535624" h="2358942">
                <a:moveTo>
                  <a:pt x="0" y="0"/>
                </a:moveTo>
                <a:lnTo>
                  <a:pt x="3535624" y="0"/>
                </a:lnTo>
                <a:lnTo>
                  <a:pt x="3535624" y="2358941"/>
                </a:lnTo>
                <a:lnTo>
                  <a:pt x="0" y="2358941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>
            <a:off x="9667872" y="6342596"/>
            <a:ext cx="7175320" cy="3489206"/>
          </a:xfrm>
          <a:custGeom>
            <a:avLst/>
            <a:gdLst/>
            <a:ahLst/>
            <a:cxnLst/>
            <a:rect l="l" t="t" r="r" b="b"/>
            <a:pathLst>
              <a:path w="7175320" h="3489206">
                <a:moveTo>
                  <a:pt x="0" y="0"/>
                </a:moveTo>
                <a:lnTo>
                  <a:pt x="7175320" y="0"/>
                </a:lnTo>
                <a:lnTo>
                  <a:pt x="7175320" y="3489207"/>
                </a:lnTo>
                <a:lnTo>
                  <a:pt x="0" y="3489207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9667872" y="2011405"/>
            <a:ext cx="7175320" cy="3746264"/>
          </a:xfrm>
          <a:custGeom>
            <a:avLst/>
            <a:gdLst/>
            <a:ahLst/>
            <a:cxnLst/>
            <a:rect l="l" t="t" r="r" b="b"/>
            <a:pathLst>
              <a:path w="7175320" h="3746264">
                <a:moveTo>
                  <a:pt x="0" y="0"/>
                </a:moveTo>
                <a:lnTo>
                  <a:pt x="7175320" y="0"/>
                </a:lnTo>
                <a:lnTo>
                  <a:pt x="7175320" y="3746264"/>
                </a:lnTo>
                <a:lnTo>
                  <a:pt x="0" y="374626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8" name="TextBox 28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0" y="2011405"/>
            <a:ext cx="8001767" cy="6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Резултати рада ученика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104704" y="5642568"/>
            <a:ext cx="132046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800" i="1">
                <a:solidFill>
                  <a:srgbClr val="43383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Kahoot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681301" y="5642568"/>
            <a:ext cx="132046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800" i="1">
                <a:solidFill>
                  <a:srgbClr val="43383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Genially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661026" y="9119193"/>
            <a:ext cx="132046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800" i="1">
                <a:solidFill>
                  <a:srgbClr val="43383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Padlet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498588" y="9941044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6029904" y="8087200"/>
            <a:ext cx="4024064" cy="3855785"/>
          </a:xfrm>
          <a:custGeom>
            <a:avLst/>
            <a:gdLst/>
            <a:ahLst/>
            <a:cxnLst/>
            <a:rect l="l" t="t" r="r" b="b"/>
            <a:pathLst>
              <a:path w="4024064" h="3855785">
                <a:moveTo>
                  <a:pt x="0" y="0"/>
                </a:moveTo>
                <a:lnTo>
                  <a:pt x="4024063" y="0"/>
                </a:lnTo>
                <a:lnTo>
                  <a:pt x="4024063" y="3855784"/>
                </a:lnTo>
                <a:lnTo>
                  <a:pt x="0" y="38557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7430684" y="9543637"/>
            <a:ext cx="785862" cy="612761"/>
          </a:xfrm>
          <a:custGeom>
            <a:avLst/>
            <a:gdLst/>
            <a:ahLst/>
            <a:cxnLst/>
            <a:rect l="l" t="t" r="r" b="b"/>
            <a:pathLst>
              <a:path w="785862" h="612761">
                <a:moveTo>
                  <a:pt x="0" y="0"/>
                </a:moveTo>
                <a:lnTo>
                  <a:pt x="785862" y="0"/>
                </a:lnTo>
                <a:lnTo>
                  <a:pt x="785862" y="612761"/>
                </a:lnTo>
                <a:lnTo>
                  <a:pt x="0" y="6127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79275" y="2091047"/>
            <a:ext cx="2619103" cy="4626397"/>
          </a:xfrm>
          <a:custGeom>
            <a:avLst/>
            <a:gdLst/>
            <a:ahLst/>
            <a:cxnLst/>
            <a:rect l="l" t="t" r="r" b="b"/>
            <a:pathLst>
              <a:path w="2619103" h="4626397">
                <a:moveTo>
                  <a:pt x="0" y="0"/>
                </a:moveTo>
                <a:lnTo>
                  <a:pt x="2619104" y="0"/>
                </a:lnTo>
                <a:lnTo>
                  <a:pt x="2619104" y="4626397"/>
                </a:lnTo>
                <a:lnTo>
                  <a:pt x="0" y="4626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l="-4880"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>
            <a:off x="3617385" y="2091047"/>
            <a:ext cx="2630210" cy="4626397"/>
          </a:xfrm>
          <a:custGeom>
            <a:avLst/>
            <a:gdLst/>
            <a:ahLst/>
            <a:cxnLst/>
            <a:rect l="l" t="t" r="r" b="b"/>
            <a:pathLst>
              <a:path w="2630210" h="4626397">
                <a:moveTo>
                  <a:pt x="0" y="0"/>
                </a:moveTo>
                <a:lnTo>
                  <a:pt x="2630211" y="0"/>
                </a:lnTo>
                <a:lnTo>
                  <a:pt x="2630211" y="4626397"/>
                </a:lnTo>
                <a:lnTo>
                  <a:pt x="0" y="462639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9856517" y="2091047"/>
            <a:ext cx="3929886" cy="5644361"/>
          </a:xfrm>
          <a:custGeom>
            <a:avLst/>
            <a:gdLst/>
            <a:ahLst/>
            <a:cxnLst/>
            <a:rect l="l" t="t" r="r" b="b"/>
            <a:pathLst>
              <a:path w="3929886" h="5644361">
                <a:moveTo>
                  <a:pt x="0" y="0"/>
                </a:moveTo>
                <a:lnTo>
                  <a:pt x="3929886" y="0"/>
                </a:lnTo>
                <a:lnTo>
                  <a:pt x="3929886" y="5644361"/>
                </a:lnTo>
                <a:lnTo>
                  <a:pt x="0" y="5644361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>
            <a:off x="3580804" y="7048872"/>
            <a:ext cx="5522177" cy="3207492"/>
          </a:xfrm>
          <a:custGeom>
            <a:avLst/>
            <a:gdLst/>
            <a:ahLst/>
            <a:cxnLst/>
            <a:rect l="l" t="t" r="r" b="b"/>
            <a:pathLst>
              <a:path w="5522177" h="3207492">
                <a:moveTo>
                  <a:pt x="0" y="0"/>
                </a:moveTo>
                <a:lnTo>
                  <a:pt x="5522178" y="0"/>
                </a:lnTo>
                <a:lnTo>
                  <a:pt x="5522178" y="3207493"/>
                </a:lnTo>
                <a:lnTo>
                  <a:pt x="0" y="32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13991408" y="2102714"/>
            <a:ext cx="4076992" cy="5632694"/>
          </a:xfrm>
          <a:custGeom>
            <a:avLst/>
            <a:gdLst/>
            <a:ahLst/>
            <a:cxnLst/>
            <a:rect l="l" t="t" r="r" b="b"/>
            <a:pathLst>
              <a:path w="4076992" h="5632694">
                <a:moveTo>
                  <a:pt x="0" y="0"/>
                </a:moveTo>
                <a:lnTo>
                  <a:pt x="4076991" y="0"/>
                </a:lnTo>
                <a:lnTo>
                  <a:pt x="4076991" y="5632694"/>
                </a:lnTo>
                <a:lnTo>
                  <a:pt x="0" y="563269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 b="-1587"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6466671" y="2102714"/>
            <a:ext cx="2603814" cy="4614730"/>
          </a:xfrm>
          <a:custGeom>
            <a:avLst/>
            <a:gdLst/>
            <a:ahLst/>
            <a:cxnLst/>
            <a:rect l="l" t="t" r="r" b="b"/>
            <a:pathLst>
              <a:path w="2603814" h="4614730">
                <a:moveTo>
                  <a:pt x="0" y="0"/>
                </a:moveTo>
                <a:lnTo>
                  <a:pt x="2603814" y="0"/>
                </a:lnTo>
                <a:lnTo>
                  <a:pt x="2603814" y="4614730"/>
                </a:lnTo>
                <a:lnTo>
                  <a:pt x="0" y="4614730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9" name="TextBox 29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331175" y="8039575"/>
            <a:ext cx="132046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800" i="1">
                <a:solidFill>
                  <a:srgbClr val="43383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Canva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433017" y="9592843"/>
            <a:ext cx="132046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2800" i="1">
                <a:solidFill>
                  <a:srgbClr val="43383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Cap Cut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721653" y="1455703"/>
            <a:ext cx="7039743" cy="1148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Пример: Народне лирске обичајне песме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3220618"/>
            <a:ext cx="5441173" cy="662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Разред: осми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Трајање: две недеље (три часа и самосталан рад ученика)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Облик рада: групни (хомогене групе, диференцирани задаци)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marL="0" lvl="0" indent="0" algn="l">
              <a:lnSpc>
                <a:spcPts val="3468"/>
              </a:lnSpc>
              <a:spcBef>
                <a:spcPct val="0"/>
              </a:spcBef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 flipV="1">
            <a:off x="8926798" y="2803806"/>
            <a:ext cx="38100" cy="6454434"/>
          </a:xfrm>
          <a:prstGeom prst="line">
            <a:avLst/>
          </a:prstGeom>
          <a:ln w="38100" cap="flat">
            <a:solidFill>
              <a:srgbClr val="74675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9419919" y="2568758"/>
            <a:ext cx="7307243" cy="1021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Прва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Изражајно читање песама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Друга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Сватовске обичаји описани у песмама и данашњи обичаји - сличности и разлике 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Трећа група: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Колико познајемо лексику која се односи на родбинске односе (анкета)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Четврта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Мотиви и стилске фигуре: мапа ума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Пета група: 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ТВ дебата</a:t>
            </a: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 </a:t>
            </a: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Треба ли савремени ученици да проучавају обичајне песме?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marL="0" lvl="0" indent="0" algn="l">
              <a:lnSpc>
                <a:spcPts val="3142"/>
              </a:lnSpc>
              <a:spcBef>
                <a:spcPct val="0"/>
              </a:spcBef>
            </a:pPr>
            <a:endParaRPr/>
          </a:p>
        </p:txBody>
      </p:sp>
      <p:sp>
        <p:nvSpPr>
          <p:cNvPr id="27" name="TextBox 27"/>
          <p:cNvSpPr txBox="1"/>
          <p:nvPr/>
        </p:nvSpPr>
        <p:spPr>
          <a:xfrm>
            <a:off x="11342509" y="1498630"/>
            <a:ext cx="3062631" cy="531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2"/>
              </a:lnSpc>
              <a:spcBef>
                <a:spcPct val="0"/>
              </a:spcBef>
            </a:pPr>
            <a:r>
              <a:rPr lang="en-US" sz="34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Задаци: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94134" y="3210246"/>
            <a:ext cx="3808489" cy="3400098"/>
          </a:xfrm>
          <a:custGeom>
            <a:avLst/>
            <a:gdLst/>
            <a:ahLst/>
            <a:cxnLst/>
            <a:rect l="l" t="t" r="r" b="b"/>
            <a:pathLst>
              <a:path w="3808489" h="3400098">
                <a:moveTo>
                  <a:pt x="0" y="0"/>
                </a:moveTo>
                <a:lnTo>
                  <a:pt x="3808489" y="0"/>
                </a:lnTo>
                <a:lnTo>
                  <a:pt x="3808489" y="3400097"/>
                </a:lnTo>
                <a:lnTo>
                  <a:pt x="0" y="3400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TextBox 24"/>
          <p:cNvSpPr txBox="1"/>
          <p:nvPr/>
        </p:nvSpPr>
        <p:spPr>
          <a:xfrm>
            <a:off x="11703508" y="2363352"/>
            <a:ext cx="3062631" cy="531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2"/>
              </a:lnSpc>
              <a:spcBef>
                <a:spcPct val="0"/>
              </a:spcBef>
            </a:pPr>
            <a:r>
              <a:rPr lang="en-US" sz="3457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Ток рада: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03508" y="3155346"/>
            <a:ext cx="5555792" cy="786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Прва фаза: Читање и групни рад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Прочитати све песме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Представити једну песму у облику стрипа  (6 кључних сцена)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Формулисати 7 питања везаних за песму (ко, шта, где, када, колико, како, зашто)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Друга фаза: Тумачење песама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Презентовање радова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Питања и одговори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Дискусија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r>
              <a:rPr lang="en-US" sz="2618" b="1">
                <a:solidFill>
                  <a:srgbClr val="43383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Трећа фаза: Евалуација и оцењивање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Вредновање рада група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Вредновање учешћа сваког члана</a:t>
            </a:r>
          </a:p>
          <a:p>
            <a:pPr algn="l">
              <a:lnSpc>
                <a:spcPts val="3142"/>
              </a:lnSpc>
            </a:pPr>
            <a:r>
              <a:rPr lang="en-US" sz="2618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- Тест</a:t>
            </a:r>
          </a:p>
          <a:p>
            <a:pPr algn="l">
              <a:lnSpc>
                <a:spcPts val="3142"/>
              </a:lnSpc>
            </a:pPr>
            <a:endParaRPr/>
          </a:p>
          <a:p>
            <a:pPr algn="l">
              <a:lnSpc>
                <a:spcPts val="3142"/>
              </a:lnSpc>
            </a:pPr>
            <a:endParaRPr/>
          </a:p>
          <a:p>
            <a:pPr marL="0" lvl="0" indent="0" algn="l">
              <a:lnSpc>
                <a:spcPts val="3142"/>
              </a:lnSpc>
              <a:spcBef>
                <a:spcPct val="0"/>
              </a:spcBef>
            </a:pPr>
            <a:endParaRPr/>
          </a:p>
        </p:txBody>
      </p:sp>
      <p:sp>
        <p:nvSpPr>
          <p:cNvPr id="26" name="TextBox 26"/>
          <p:cNvSpPr txBox="1"/>
          <p:nvPr/>
        </p:nvSpPr>
        <p:spPr>
          <a:xfrm>
            <a:off x="1494134" y="1748675"/>
            <a:ext cx="7031548" cy="1148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Пример: Народне епске песме у стрипу</a:t>
            </a:r>
          </a:p>
        </p:txBody>
      </p:sp>
      <p:sp>
        <p:nvSpPr>
          <p:cNvPr id="27" name="Freeform 27"/>
          <p:cNvSpPr/>
          <p:nvPr/>
        </p:nvSpPr>
        <p:spPr>
          <a:xfrm>
            <a:off x="5574032" y="3210246"/>
            <a:ext cx="3845886" cy="3400098"/>
          </a:xfrm>
          <a:custGeom>
            <a:avLst/>
            <a:gdLst/>
            <a:ahLst/>
            <a:cxnLst/>
            <a:rect l="l" t="t" r="r" b="b"/>
            <a:pathLst>
              <a:path w="3845886" h="3400098">
                <a:moveTo>
                  <a:pt x="0" y="0"/>
                </a:moveTo>
                <a:lnTo>
                  <a:pt x="3845887" y="0"/>
                </a:lnTo>
                <a:lnTo>
                  <a:pt x="3845887" y="3400097"/>
                </a:lnTo>
                <a:lnTo>
                  <a:pt x="0" y="340009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105257" r="-106956"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8" name="TextBox 28"/>
          <p:cNvSpPr txBox="1"/>
          <p:nvPr/>
        </p:nvSpPr>
        <p:spPr>
          <a:xfrm>
            <a:off x="1494134" y="6980362"/>
            <a:ext cx="6728202" cy="400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Разред: седми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Трајање: 6 часова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r>
              <a:rPr lang="en-US" sz="289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Алат за израду стрипа: </a:t>
            </a:r>
            <a:r>
              <a:rPr lang="en-US" sz="2890" i="1">
                <a:solidFill>
                  <a:srgbClr val="43383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Storyboard That</a:t>
            </a:r>
          </a:p>
          <a:p>
            <a:pPr algn="l">
              <a:lnSpc>
                <a:spcPts val="3468"/>
              </a:lnSpc>
            </a:pPr>
            <a:endParaRPr/>
          </a:p>
          <a:p>
            <a:pPr algn="l">
              <a:lnSpc>
                <a:spcPts val="3468"/>
              </a:lnSpc>
            </a:pPr>
            <a:endParaRPr/>
          </a:p>
          <a:p>
            <a:pPr marL="0" lvl="0" indent="0" algn="l">
              <a:lnSpc>
                <a:spcPts val="3468"/>
              </a:lnSpc>
              <a:spcBef>
                <a:spcPct val="0"/>
              </a:spcBef>
            </a:pPr>
            <a:endParaRPr/>
          </a:p>
        </p:txBody>
      </p:sp>
      <p:sp>
        <p:nvSpPr>
          <p:cNvPr id="29" name="TextBox 29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05332" y="2926196"/>
            <a:ext cx="11136014" cy="3386865"/>
          </a:xfrm>
          <a:custGeom>
            <a:avLst/>
            <a:gdLst/>
            <a:ahLst/>
            <a:cxnLst/>
            <a:rect l="l" t="t" r="r" b="b"/>
            <a:pathLst>
              <a:path w="11136014" h="3386865">
                <a:moveTo>
                  <a:pt x="0" y="0"/>
                </a:moveTo>
                <a:lnTo>
                  <a:pt x="11136014" y="0"/>
                </a:lnTo>
                <a:lnTo>
                  <a:pt x="11136014" y="3386866"/>
                </a:lnTo>
                <a:lnTo>
                  <a:pt x="0" y="338686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305332" y="6606782"/>
            <a:ext cx="11136014" cy="3153350"/>
          </a:xfrm>
          <a:custGeom>
            <a:avLst/>
            <a:gdLst/>
            <a:ahLst/>
            <a:cxnLst/>
            <a:rect l="l" t="t" r="r" b="b"/>
            <a:pathLst>
              <a:path w="11136014" h="3153350">
                <a:moveTo>
                  <a:pt x="0" y="0"/>
                </a:moveTo>
                <a:lnTo>
                  <a:pt x="11136014" y="0"/>
                </a:lnTo>
                <a:lnTo>
                  <a:pt x="11136014" y="3153351"/>
                </a:lnTo>
                <a:lnTo>
                  <a:pt x="0" y="3153351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343626" y="1654294"/>
            <a:ext cx="12768930" cy="6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Народнe епске песме у стрипу - резултати рада ученика</a:t>
            </a:r>
          </a:p>
        </p:txBody>
      </p:sp>
      <p:sp>
        <p:nvSpPr>
          <p:cNvPr id="26" name="Freeform 26"/>
          <p:cNvSpPr/>
          <p:nvPr/>
        </p:nvSpPr>
        <p:spPr>
          <a:xfrm>
            <a:off x="11690916" y="2926196"/>
            <a:ext cx="6071122" cy="5831346"/>
          </a:xfrm>
          <a:custGeom>
            <a:avLst/>
            <a:gdLst/>
            <a:ahLst/>
            <a:cxnLst/>
            <a:rect l="l" t="t" r="r" b="b"/>
            <a:pathLst>
              <a:path w="6071122" h="5831346">
                <a:moveTo>
                  <a:pt x="0" y="0"/>
                </a:moveTo>
                <a:lnTo>
                  <a:pt x="6071122" y="0"/>
                </a:lnTo>
                <a:lnTo>
                  <a:pt x="6071122" y="5831347"/>
                </a:lnTo>
                <a:lnTo>
                  <a:pt x="0" y="583134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7" name="TextBox 27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71948" y="2321035"/>
            <a:ext cx="6054660" cy="7528982"/>
          </a:xfrm>
          <a:custGeom>
            <a:avLst/>
            <a:gdLst/>
            <a:ahLst/>
            <a:cxnLst/>
            <a:rect l="l" t="t" r="r" b="b"/>
            <a:pathLst>
              <a:path w="6054660" h="7528982">
                <a:moveTo>
                  <a:pt x="0" y="0"/>
                </a:moveTo>
                <a:lnTo>
                  <a:pt x="6054660" y="0"/>
                </a:lnTo>
                <a:lnTo>
                  <a:pt x="6054660" y="7528983"/>
                </a:lnTo>
                <a:lnTo>
                  <a:pt x="0" y="752898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>
            <a:off x="6940933" y="3484167"/>
            <a:ext cx="6135359" cy="4480317"/>
          </a:xfrm>
          <a:custGeom>
            <a:avLst/>
            <a:gdLst/>
            <a:ahLst/>
            <a:cxnLst/>
            <a:rect l="l" t="t" r="r" b="b"/>
            <a:pathLst>
              <a:path w="6135359" h="4480317">
                <a:moveTo>
                  <a:pt x="0" y="0"/>
                </a:moveTo>
                <a:lnTo>
                  <a:pt x="6135360" y="0"/>
                </a:lnTo>
                <a:lnTo>
                  <a:pt x="6135360" y="4480317"/>
                </a:lnTo>
                <a:lnTo>
                  <a:pt x="0" y="448031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3" name="Freeform 23"/>
          <p:cNvSpPr/>
          <p:nvPr/>
        </p:nvSpPr>
        <p:spPr>
          <a:xfrm>
            <a:off x="13394119" y="5743737"/>
            <a:ext cx="4605772" cy="4106281"/>
          </a:xfrm>
          <a:custGeom>
            <a:avLst/>
            <a:gdLst/>
            <a:ahLst/>
            <a:cxnLst/>
            <a:rect l="l" t="t" r="r" b="b"/>
            <a:pathLst>
              <a:path w="4605772" h="4106281">
                <a:moveTo>
                  <a:pt x="0" y="0"/>
                </a:moveTo>
                <a:lnTo>
                  <a:pt x="4605772" y="0"/>
                </a:lnTo>
                <a:lnTo>
                  <a:pt x="4605772" y="4106281"/>
                </a:lnTo>
                <a:lnTo>
                  <a:pt x="0" y="410628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>
            <a:off x="13394119" y="1292901"/>
            <a:ext cx="4618210" cy="4215530"/>
          </a:xfrm>
          <a:custGeom>
            <a:avLst/>
            <a:gdLst/>
            <a:ahLst/>
            <a:cxnLst/>
            <a:rect l="l" t="t" r="r" b="b"/>
            <a:pathLst>
              <a:path w="4618210" h="4215530">
                <a:moveTo>
                  <a:pt x="0" y="0"/>
                </a:moveTo>
                <a:lnTo>
                  <a:pt x="4618210" y="0"/>
                </a:lnTo>
                <a:lnTo>
                  <a:pt x="4618210" y="4215530"/>
                </a:lnTo>
                <a:lnTo>
                  <a:pt x="0" y="421553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195645"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5" name="TextBox 25"/>
          <p:cNvSpPr txBox="1"/>
          <p:nvPr/>
        </p:nvSpPr>
        <p:spPr>
          <a:xfrm>
            <a:off x="3944225" y="1292901"/>
            <a:ext cx="10399550" cy="6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Вредновање рада ученика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367" y="2437241"/>
            <a:ext cx="3327776" cy="4162194"/>
          </a:xfrm>
          <a:custGeom>
            <a:avLst/>
            <a:gdLst/>
            <a:ahLst/>
            <a:cxnLst/>
            <a:rect l="l" t="t" r="r" b="b"/>
            <a:pathLst>
              <a:path w="3327776" h="4162194">
                <a:moveTo>
                  <a:pt x="0" y="0"/>
                </a:moveTo>
                <a:lnTo>
                  <a:pt x="3327777" y="0"/>
                </a:lnTo>
                <a:lnTo>
                  <a:pt x="3327777" y="4162194"/>
                </a:lnTo>
                <a:lnTo>
                  <a:pt x="0" y="416219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2246" r="-6070" b="-10828"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>
            <a:off x="4666038" y="3114996"/>
            <a:ext cx="6646705" cy="4985029"/>
          </a:xfrm>
          <a:custGeom>
            <a:avLst/>
            <a:gdLst/>
            <a:ahLst/>
            <a:cxnLst/>
            <a:rect l="l" t="t" r="r" b="b"/>
            <a:pathLst>
              <a:path w="6646705" h="4985029">
                <a:moveTo>
                  <a:pt x="0" y="0"/>
                </a:moveTo>
                <a:lnTo>
                  <a:pt x="6646705" y="0"/>
                </a:lnTo>
                <a:lnTo>
                  <a:pt x="6646705" y="4985029"/>
                </a:lnTo>
                <a:lnTo>
                  <a:pt x="0" y="4985029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11512768" y="3114996"/>
            <a:ext cx="6646705" cy="4985029"/>
          </a:xfrm>
          <a:custGeom>
            <a:avLst/>
            <a:gdLst/>
            <a:ahLst/>
            <a:cxnLst/>
            <a:rect l="l" t="t" r="r" b="b"/>
            <a:pathLst>
              <a:path w="6646705" h="4985029">
                <a:moveTo>
                  <a:pt x="0" y="0"/>
                </a:moveTo>
                <a:lnTo>
                  <a:pt x="6646706" y="0"/>
                </a:lnTo>
                <a:lnTo>
                  <a:pt x="6646706" y="4985029"/>
                </a:lnTo>
                <a:lnTo>
                  <a:pt x="0" y="4985029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>
            <a:off x="542753" y="6731791"/>
            <a:ext cx="3925642" cy="3306776"/>
          </a:xfrm>
          <a:custGeom>
            <a:avLst/>
            <a:gdLst/>
            <a:ahLst/>
            <a:cxnLst/>
            <a:rect l="l" t="t" r="r" b="b"/>
            <a:pathLst>
              <a:path w="3925642" h="3306776">
                <a:moveTo>
                  <a:pt x="0" y="0"/>
                </a:moveTo>
                <a:lnTo>
                  <a:pt x="3925642" y="0"/>
                </a:lnTo>
                <a:lnTo>
                  <a:pt x="3925642" y="3306776"/>
                </a:lnTo>
                <a:lnTo>
                  <a:pt x="0" y="330677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7" name="TextBox 27"/>
          <p:cNvSpPr txBox="1"/>
          <p:nvPr/>
        </p:nvSpPr>
        <p:spPr>
          <a:xfrm>
            <a:off x="4767160" y="1342193"/>
            <a:ext cx="10399550" cy="6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Интерактивни приказ књижевног дела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884008" y="0"/>
            <a:ext cx="8519984" cy="660299"/>
          </a:xfrm>
          <a:custGeom>
            <a:avLst/>
            <a:gdLst/>
            <a:ahLst/>
            <a:cxnLst/>
            <a:rect l="l" t="t" r="r" b="b"/>
            <a:pathLst>
              <a:path w="8519984" h="660299">
                <a:moveTo>
                  <a:pt x="0" y="0"/>
                </a:moveTo>
                <a:lnTo>
                  <a:pt x="8519984" y="0"/>
                </a:lnTo>
                <a:lnTo>
                  <a:pt x="8519984" y="660299"/>
                </a:lnTo>
                <a:lnTo>
                  <a:pt x="0" y="66029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17103" y="2797388"/>
            <a:ext cx="5079831" cy="3809873"/>
          </a:xfrm>
          <a:custGeom>
            <a:avLst/>
            <a:gdLst/>
            <a:ahLst/>
            <a:cxnLst/>
            <a:rect l="l" t="t" r="r" b="b"/>
            <a:pathLst>
              <a:path w="5079831" h="3809873">
                <a:moveTo>
                  <a:pt x="0" y="0"/>
                </a:moveTo>
                <a:lnTo>
                  <a:pt x="5079830" y="0"/>
                </a:lnTo>
                <a:lnTo>
                  <a:pt x="5079830" y="3809874"/>
                </a:lnTo>
                <a:lnTo>
                  <a:pt x="0" y="380987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>
            <a:off x="14732927" y="3322491"/>
            <a:ext cx="3285181" cy="4380242"/>
          </a:xfrm>
          <a:custGeom>
            <a:avLst/>
            <a:gdLst/>
            <a:ahLst/>
            <a:cxnLst/>
            <a:rect l="l" t="t" r="r" b="b"/>
            <a:pathLst>
              <a:path w="3285181" h="4380242">
                <a:moveTo>
                  <a:pt x="0" y="0"/>
                </a:moveTo>
                <a:lnTo>
                  <a:pt x="3285181" y="0"/>
                </a:lnTo>
                <a:lnTo>
                  <a:pt x="3285181" y="4380242"/>
                </a:lnTo>
                <a:lnTo>
                  <a:pt x="0" y="438024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5793399" y="3322491"/>
            <a:ext cx="4086354" cy="3069873"/>
          </a:xfrm>
          <a:custGeom>
            <a:avLst/>
            <a:gdLst/>
            <a:ahLst/>
            <a:cxnLst/>
            <a:rect l="l" t="t" r="r" b="b"/>
            <a:pathLst>
              <a:path w="4086354" h="3069873">
                <a:moveTo>
                  <a:pt x="0" y="0"/>
                </a:moveTo>
                <a:lnTo>
                  <a:pt x="4086354" y="0"/>
                </a:lnTo>
                <a:lnTo>
                  <a:pt x="4086354" y="3069873"/>
                </a:lnTo>
                <a:lnTo>
                  <a:pt x="0" y="3069873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>
            <a:off x="10244017" y="3309724"/>
            <a:ext cx="4316896" cy="3095407"/>
          </a:xfrm>
          <a:custGeom>
            <a:avLst/>
            <a:gdLst/>
            <a:ahLst/>
            <a:cxnLst/>
            <a:rect l="l" t="t" r="r" b="b"/>
            <a:pathLst>
              <a:path w="4316896" h="3095407">
                <a:moveTo>
                  <a:pt x="0" y="0"/>
                </a:moveTo>
                <a:lnTo>
                  <a:pt x="4316896" y="0"/>
                </a:lnTo>
                <a:lnTo>
                  <a:pt x="4316896" y="3095407"/>
                </a:lnTo>
                <a:lnTo>
                  <a:pt x="0" y="3095407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1320315" y="6727181"/>
            <a:ext cx="3976618" cy="2815538"/>
          </a:xfrm>
          <a:custGeom>
            <a:avLst/>
            <a:gdLst/>
            <a:ahLst/>
            <a:cxnLst/>
            <a:rect l="l" t="t" r="r" b="b"/>
            <a:pathLst>
              <a:path w="3976618" h="2815538">
                <a:moveTo>
                  <a:pt x="0" y="0"/>
                </a:moveTo>
                <a:lnTo>
                  <a:pt x="3976618" y="0"/>
                </a:lnTo>
                <a:lnTo>
                  <a:pt x="3976618" y="2815538"/>
                </a:lnTo>
                <a:lnTo>
                  <a:pt x="0" y="281553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5775654" y="6697164"/>
            <a:ext cx="4104099" cy="2845555"/>
          </a:xfrm>
          <a:custGeom>
            <a:avLst/>
            <a:gdLst/>
            <a:ahLst/>
            <a:cxnLst/>
            <a:rect l="l" t="t" r="r" b="b"/>
            <a:pathLst>
              <a:path w="4104099" h="2845555">
                <a:moveTo>
                  <a:pt x="0" y="0"/>
                </a:moveTo>
                <a:lnTo>
                  <a:pt x="4104099" y="0"/>
                </a:lnTo>
                <a:lnTo>
                  <a:pt x="4104099" y="2845555"/>
                </a:lnTo>
                <a:lnTo>
                  <a:pt x="0" y="2845555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29" name="Freeform 29"/>
          <p:cNvSpPr/>
          <p:nvPr/>
        </p:nvSpPr>
        <p:spPr>
          <a:xfrm>
            <a:off x="10268719" y="6697164"/>
            <a:ext cx="4324451" cy="2845555"/>
          </a:xfrm>
          <a:custGeom>
            <a:avLst/>
            <a:gdLst/>
            <a:ahLst/>
            <a:cxnLst/>
            <a:rect l="l" t="t" r="r" b="b"/>
            <a:pathLst>
              <a:path w="4324451" h="2845555">
                <a:moveTo>
                  <a:pt x="0" y="0"/>
                </a:moveTo>
                <a:lnTo>
                  <a:pt x="4324451" y="0"/>
                </a:lnTo>
                <a:lnTo>
                  <a:pt x="4324451" y="2845555"/>
                </a:lnTo>
                <a:lnTo>
                  <a:pt x="0" y="2845555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  <a:ln w="38100" cap="sq">
            <a:solidFill>
              <a:srgbClr val="745E4D"/>
            </a:solidFill>
            <a:prstDash val="solid"/>
            <a:miter/>
          </a:ln>
        </p:spPr>
      </p:sp>
      <p:sp>
        <p:nvSpPr>
          <p:cNvPr id="30" name="TextBox 30"/>
          <p:cNvSpPr txBox="1"/>
          <p:nvPr/>
        </p:nvSpPr>
        <p:spPr>
          <a:xfrm>
            <a:off x="5386688" y="1871559"/>
            <a:ext cx="10399550" cy="6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Интерактивни приказ књижевног дела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166710" y="-1783280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25696" y="954271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64898" y="9850018"/>
            <a:ext cx="1172978" cy="1172978"/>
            <a:chOff x="0" y="0"/>
            <a:chExt cx="1563971" cy="156397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2256159" y="-625476"/>
            <a:ext cx="1142219" cy="1142219"/>
            <a:chOff x="0" y="0"/>
            <a:chExt cx="1522959" cy="1522959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522959" cy="152295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62981" y="162981"/>
              <a:ext cx="1196997" cy="1196997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F7F4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88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0800000">
            <a:off x="15433410" y="7702733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3" y="0"/>
                </a:lnTo>
                <a:lnTo>
                  <a:pt x="4294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001715">
            <a:off x="16964442" y="9237777"/>
            <a:ext cx="1232319" cy="960877"/>
          </a:xfrm>
          <a:custGeom>
            <a:avLst/>
            <a:gdLst/>
            <a:ahLst/>
            <a:cxnLst/>
            <a:rect l="l" t="t" r="r" b="b"/>
            <a:pathLst>
              <a:path w="1232319" h="960877">
                <a:moveTo>
                  <a:pt x="0" y="0"/>
                </a:moveTo>
                <a:lnTo>
                  <a:pt x="1232319" y="0"/>
                </a:lnTo>
                <a:lnTo>
                  <a:pt x="1232319" y="960877"/>
                </a:lnTo>
                <a:lnTo>
                  <a:pt x="0" y="96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951321">
            <a:off x="1877984" y="7769297"/>
            <a:ext cx="1194745" cy="1641438"/>
          </a:xfrm>
          <a:custGeom>
            <a:avLst/>
            <a:gdLst/>
            <a:ahLst/>
            <a:cxnLst/>
            <a:rect l="l" t="t" r="r" b="b"/>
            <a:pathLst>
              <a:path w="1194745" h="1641438">
                <a:moveTo>
                  <a:pt x="0" y="0"/>
                </a:moveTo>
                <a:lnTo>
                  <a:pt x="1194745" y="0"/>
                </a:lnTo>
                <a:lnTo>
                  <a:pt x="1194745" y="1641439"/>
                </a:lnTo>
                <a:lnTo>
                  <a:pt x="0" y="164143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b="-3812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24" name="Freeform 24"/>
          <p:cNvSpPr/>
          <p:nvPr/>
        </p:nvSpPr>
        <p:spPr>
          <a:xfrm rot="-617821">
            <a:off x="11713503" y="7683988"/>
            <a:ext cx="1215617" cy="1679011"/>
          </a:xfrm>
          <a:custGeom>
            <a:avLst/>
            <a:gdLst/>
            <a:ahLst/>
            <a:cxnLst/>
            <a:rect l="l" t="t" r="r" b="b"/>
            <a:pathLst>
              <a:path w="1215617" h="1679011">
                <a:moveTo>
                  <a:pt x="0" y="0"/>
                </a:moveTo>
                <a:lnTo>
                  <a:pt x="1215617" y="0"/>
                </a:lnTo>
                <a:lnTo>
                  <a:pt x="1215617" y="1679011"/>
                </a:lnTo>
                <a:lnTo>
                  <a:pt x="0" y="1679011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7101" r="-8843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25" name="Freeform 25"/>
          <p:cNvSpPr/>
          <p:nvPr/>
        </p:nvSpPr>
        <p:spPr>
          <a:xfrm>
            <a:off x="2755643" y="7347121"/>
            <a:ext cx="1194643" cy="1641264"/>
          </a:xfrm>
          <a:custGeom>
            <a:avLst/>
            <a:gdLst/>
            <a:ahLst/>
            <a:cxnLst/>
            <a:rect l="l" t="t" r="r" b="b"/>
            <a:pathLst>
              <a:path w="1194643" h="1641264">
                <a:moveTo>
                  <a:pt x="0" y="0"/>
                </a:moveTo>
                <a:lnTo>
                  <a:pt x="1194643" y="0"/>
                </a:lnTo>
                <a:lnTo>
                  <a:pt x="1194643" y="1641264"/>
                </a:lnTo>
                <a:lnTo>
                  <a:pt x="0" y="1641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6308" b="-6308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26" name="Freeform 26"/>
          <p:cNvSpPr/>
          <p:nvPr/>
        </p:nvSpPr>
        <p:spPr>
          <a:xfrm rot="335600">
            <a:off x="12824110" y="7385470"/>
            <a:ext cx="1170706" cy="1635664"/>
          </a:xfrm>
          <a:custGeom>
            <a:avLst/>
            <a:gdLst/>
            <a:ahLst/>
            <a:cxnLst/>
            <a:rect l="l" t="t" r="r" b="b"/>
            <a:pathLst>
              <a:path w="1170706" h="1635664">
                <a:moveTo>
                  <a:pt x="0" y="0"/>
                </a:moveTo>
                <a:lnTo>
                  <a:pt x="1170706" y="0"/>
                </a:lnTo>
                <a:lnTo>
                  <a:pt x="1170706" y="1635665"/>
                </a:lnTo>
                <a:lnTo>
                  <a:pt x="0" y="1635665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l="-25062" r="-14653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27" name="Freeform 27"/>
          <p:cNvSpPr/>
          <p:nvPr/>
        </p:nvSpPr>
        <p:spPr>
          <a:xfrm rot="-188342">
            <a:off x="4110472" y="7286615"/>
            <a:ext cx="1208864" cy="1669924"/>
          </a:xfrm>
          <a:custGeom>
            <a:avLst/>
            <a:gdLst/>
            <a:ahLst/>
            <a:cxnLst/>
            <a:rect l="l" t="t" r="r" b="b"/>
            <a:pathLst>
              <a:path w="1208864" h="1669924">
                <a:moveTo>
                  <a:pt x="0" y="0"/>
                </a:moveTo>
                <a:lnTo>
                  <a:pt x="1208865" y="0"/>
                </a:lnTo>
                <a:lnTo>
                  <a:pt x="1208865" y="1669924"/>
                </a:lnTo>
                <a:lnTo>
                  <a:pt x="0" y="166992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 t="-1531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28" name="Freeform 28"/>
          <p:cNvSpPr/>
          <p:nvPr/>
        </p:nvSpPr>
        <p:spPr>
          <a:xfrm rot="599330">
            <a:off x="5236946" y="7581783"/>
            <a:ext cx="1173778" cy="1618074"/>
          </a:xfrm>
          <a:custGeom>
            <a:avLst/>
            <a:gdLst/>
            <a:ahLst/>
            <a:cxnLst/>
            <a:rect l="l" t="t" r="r" b="b"/>
            <a:pathLst>
              <a:path w="1173778" h="1618074">
                <a:moveTo>
                  <a:pt x="0" y="0"/>
                </a:moveTo>
                <a:lnTo>
                  <a:pt x="1173778" y="0"/>
                </a:lnTo>
                <a:lnTo>
                  <a:pt x="1173778" y="1618075"/>
                </a:lnTo>
                <a:lnTo>
                  <a:pt x="0" y="1618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29" name="Freeform 29"/>
          <p:cNvSpPr/>
          <p:nvPr/>
        </p:nvSpPr>
        <p:spPr>
          <a:xfrm>
            <a:off x="14205070" y="7385470"/>
            <a:ext cx="1185081" cy="1618074"/>
          </a:xfrm>
          <a:custGeom>
            <a:avLst/>
            <a:gdLst/>
            <a:ahLst/>
            <a:cxnLst/>
            <a:rect l="l" t="t" r="r" b="b"/>
            <a:pathLst>
              <a:path w="1185081" h="1618074">
                <a:moveTo>
                  <a:pt x="0" y="0"/>
                </a:moveTo>
                <a:lnTo>
                  <a:pt x="1185081" y="0"/>
                </a:lnTo>
                <a:lnTo>
                  <a:pt x="1185081" y="1618075"/>
                </a:lnTo>
                <a:lnTo>
                  <a:pt x="0" y="1618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 t="-8102" b="-2144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30" name="Freeform 30"/>
          <p:cNvSpPr/>
          <p:nvPr/>
        </p:nvSpPr>
        <p:spPr>
          <a:xfrm rot="658646">
            <a:off x="13333169" y="8417363"/>
            <a:ext cx="1164945" cy="1681873"/>
          </a:xfrm>
          <a:custGeom>
            <a:avLst/>
            <a:gdLst/>
            <a:ahLst/>
            <a:cxnLst/>
            <a:rect l="l" t="t" r="r" b="b"/>
            <a:pathLst>
              <a:path w="1164945" h="1681873">
                <a:moveTo>
                  <a:pt x="0" y="0"/>
                </a:moveTo>
                <a:lnTo>
                  <a:pt x="1164944" y="0"/>
                </a:lnTo>
                <a:lnTo>
                  <a:pt x="1164944" y="1681874"/>
                </a:lnTo>
                <a:lnTo>
                  <a:pt x="0" y="1681874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31" name="Freeform 31"/>
          <p:cNvSpPr/>
          <p:nvPr/>
        </p:nvSpPr>
        <p:spPr>
          <a:xfrm rot="-463091">
            <a:off x="3162612" y="8558961"/>
            <a:ext cx="1147625" cy="1565833"/>
          </a:xfrm>
          <a:custGeom>
            <a:avLst/>
            <a:gdLst/>
            <a:ahLst/>
            <a:cxnLst/>
            <a:rect l="l" t="t" r="r" b="b"/>
            <a:pathLst>
              <a:path w="1147625" h="1565833">
                <a:moveTo>
                  <a:pt x="0" y="0"/>
                </a:moveTo>
                <a:lnTo>
                  <a:pt x="1147625" y="0"/>
                </a:lnTo>
                <a:lnTo>
                  <a:pt x="1147625" y="1565834"/>
                </a:lnTo>
                <a:lnTo>
                  <a:pt x="0" y="1565834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/>
            <a:stretch>
              <a:fillRect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32" name="Freeform 32"/>
          <p:cNvSpPr/>
          <p:nvPr/>
        </p:nvSpPr>
        <p:spPr>
          <a:xfrm rot="761844">
            <a:off x="15224938" y="7865413"/>
            <a:ext cx="1174254" cy="1615212"/>
          </a:xfrm>
          <a:custGeom>
            <a:avLst/>
            <a:gdLst/>
            <a:ahLst/>
            <a:cxnLst/>
            <a:rect l="l" t="t" r="r" b="b"/>
            <a:pathLst>
              <a:path w="1174254" h="1615212">
                <a:moveTo>
                  <a:pt x="0" y="0"/>
                </a:moveTo>
                <a:lnTo>
                  <a:pt x="1174254" y="0"/>
                </a:lnTo>
                <a:lnTo>
                  <a:pt x="1174254" y="1615212"/>
                </a:lnTo>
                <a:lnTo>
                  <a:pt x="0" y="1615212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 t="-8663"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33" name="Freeform 33"/>
          <p:cNvSpPr/>
          <p:nvPr/>
        </p:nvSpPr>
        <p:spPr>
          <a:xfrm rot="873190">
            <a:off x="4634456" y="8707966"/>
            <a:ext cx="1136863" cy="1551148"/>
          </a:xfrm>
          <a:custGeom>
            <a:avLst/>
            <a:gdLst/>
            <a:ahLst/>
            <a:cxnLst/>
            <a:rect l="l" t="t" r="r" b="b"/>
            <a:pathLst>
              <a:path w="1136863" h="1551148">
                <a:moveTo>
                  <a:pt x="0" y="0"/>
                </a:moveTo>
                <a:lnTo>
                  <a:pt x="1136863" y="0"/>
                </a:lnTo>
                <a:lnTo>
                  <a:pt x="1136863" y="1551149"/>
                </a:lnTo>
                <a:lnTo>
                  <a:pt x="0" y="1551149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print"/>
            <a:stretch>
              <a:fillRect/>
            </a:stretch>
          </a:blipFill>
          <a:ln w="38100" cap="sq">
            <a:solidFill>
              <a:srgbClr val="661010"/>
            </a:solidFill>
            <a:prstDash val="dash"/>
            <a:miter/>
          </a:ln>
        </p:spPr>
      </p:sp>
      <p:sp>
        <p:nvSpPr>
          <p:cNvPr id="34" name="Freeform 34"/>
          <p:cNvSpPr/>
          <p:nvPr/>
        </p:nvSpPr>
        <p:spPr>
          <a:xfrm>
            <a:off x="2110912" y="1550728"/>
            <a:ext cx="3429027" cy="4813140"/>
          </a:xfrm>
          <a:custGeom>
            <a:avLst/>
            <a:gdLst/>
            <a:ahLst/>
            <a:cxnLst/>
            <a:rect l="l" t="t" r="r" b="b"/>
            <a:pathLst>
              <a:path w="3429027" h="4813140">
                <a:moveTo>
                  <a:pt x="0" y="0"/>
                </a:moveTo>
                <a:lnTo>
                  <a:pt x="3429027" y="0"/>
                </a:lnTo>
                <a:lnTo>
                  <a:pt x="3429027" y="4813140"/>
                </a:lnTo>
                <a:lnTo>
                  <a:pt x="0" y="4813140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print"/>
            <a:stretch>
              <a:fillRect/>
            </a:stretch>
          </a:blipFill>
          <a:ln w="38100" cap="sq">
            <a:solidFill>
              <a:srgbClr val="00BF63"/>
            </a:solidFill>
            <a:prstDash val="solid"/>
            <a:miter/>
          </a:ln>
        </p:spPr>
      </p:sp>
      <p:sp>
        <p:nvSpPr>
          <p:cNvPr id="35" name="Freeform 35"/>
          <p:cNvSpPr/>
          <p:nvPr/>
        </p:nvSpPr>
        <p:spPr>
          <a:xfrm>
            <a:off x="5794128" y="1550728"/>
            <a:ext cx="3440408" cy="4813140"/>
          </a:xfrm>
          <a:custGeom>
            <a:avLst/>
            <a:gdLst/>
            <a:ahLst/>
            <a:cxnLst/>
            <a:rect l="l" t="t" r="r" b="b"/>
            <a:pathLst>
              <a:path w="3440408" h="4813140">
                <a:moveTo>
                  <a:pt x="0" y="0"/>
                </a:moveTo>
                <a:lnTo>
                  <a:pt x="3440408" y="0"/>
                </a:lnTo>
                <a:lnTo>
                  <a:pt x="3440408" y="4813140"/>
                </a:lnTo>
                <a:lnTo>
                  <a:pt x="0" y="4813140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print"/>
            <a:stretch>
              <a:fillRect/>
            </a:stretch>
          </a:blipFill>
          <a:ln w="38100" cap="sq">
            <a:solidFill>
              <a:srgbClr val="00BF63"/>
            </a:solidFill>
            <a:prstDash val="solid"/>
            <a:miter/>
          </a:ln>
        </p:spPr>
      </p:sp>
      <p:sp>
        <p:nvSpPr>
          <p:cNvPr id="36" name="Freeform 36"/>
          <p:cNvSpPr/>
          <p:nvPr/>
        </p:nvSpPr>
        <p:spPr>
          <a:xfrm>
            <a:off x="10137876" y="1550728"/>
            <a:ext cx="3431904" cy="4813140"/>
          </a:xfrm>
          <a:custGeom>
            <a:avLst/>
            <a:gdLst/>
            <a:ahLst/>
            <a:cxnLst/>
            <a:rect l="l" t="t" r="r" b="b"/>
            <a:pathLst>
              <a:path w="3431904" h="4813140">
                <a:moveTo>
                  <a:pt x="0" y="0"/>
                </a:moveTo>
                <a:lnTo>
                  <a:pt x="3431905" y="0"/>
                </a:lnTo>
                <a:lnTo>
                  <a:pt x="3431905" y="4813140"/>
                </a:lnTo>
                <a:lnTo>
                  <a:pt x="0" y="4813140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print"/>
            <a:stretch>
              <a:fillRect/>
            </a:stretch>
          </a:blipFill>
          <a:ln w="38100" cap="sq">
            <a:solidFill>
              <a:srgbClr val="004AAD"/>
            </a:solidFill>
            <a:prstDash val="solid"/>
            <a:miter/>
          </a:ln>
        </p:spPr>
      </p:sp>
      <p:sp>
        <p:nvSpPr>
          <p:cNvPr id="37" name="Freeform 37"/>
          <p:cNvSpPr/>
          <p:nvPr/>
        </p:nvSpPr>
        <p:spPr>
          <a:xfrm>
            <a:off x="13735736" y="1550728"/>
            <a:ext cx="3377497" cy="4736940"/>
          </a:xfrm>
          <a:custGeom>
            <a:avLst/>
            <a:gdLst/>
            <a:ahLst/>
            <a:cxnLst/>
            <a:rect l="l" t="t" r="r" b="b"/>
            <a:pathLst>
              <a:path w="3377497" h="4736940">
                <a:moveTo>
                  <a:pt x="0" y="0"/>
                </a:moveTo>
                <a:lnTo>
                  <a:pt x="3377497" y="0"/>
                </a:lnTo>
                <a:lnTo>
                  <a:pt x="3377497" y="4736940"/>
                </a:lnTo>
                <a:lnTo>
                  <a:pt x="0" y="4736940"/>
                </a:lnTo>
                <a:lnTo>
                  <a:pt x="0" y="0"/>
                </a:lnTo>
                <a:close/>
              </a:path>
            </a:pathLst>
          </a:custGeom>
          <a:blipFill>
            <a:blip r:embed="rId24" cstate="print"/>
            <a:stretch>
              <a:fillRect/>
            </a:stretch>
          </a:blipFill>
          <a:ln w="38100" cap="sq">
            <a:solidFill>
              <a:srgbClr val="004AAD"/>
            </a:solidFill>
            <a:prstDash val="solid"/>
            <a:miter/>
          </a:ln>
        </p:spPr>
      </p:sp>
      <p:sp>
        <p:nvSpPr>
          <p:cNvPr id="38" name="TextBox 38"/>
          <p:cNvSpPr txBox="1"/>
          <p:nvPr/>
        </p:nvSpPr>
        <p:spPr>
          <a:xfrm>
            <a:off x="4438792" y="6497218"/>
            <a:ext cx="10399550" cy="624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4157">
                <a:solidFill>
                  <a:srgbClr val="5B4F47"/>
                </a:solidFill>
                <a:latin typeface="Calibri (MS)"/>
                <a:ea typeface="Calibri (MS)"/>
                <a:cs typeface="Calibri (MS)"/>
                <a:sym typeface="Calibri (MS)"/>
              </a:rPr>
              <a:t>Каљави коњ - албум са сличицама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9790" y="1652844"/>
            <a:ext cx="8197174" cy="8197174"/>
          </a:xfrm>
          <a:custGeom>
            <a:avLst/>
            <a:gdLst/>
            <a:ahLst/>
            <a:cxnLst/>
            <a:rect l="l" t="t" r="r" b="b"/>
            <a:pathLst>
              <a:path w="8197174" h="8197174">
                <a:moveTo>
                  <a:pt x="0" y="0"/>
                </a:moveTo>
                <a:lnTo>
                  <a:pt x="8197174" y="0"/>
                </a:lnTo>
                <a:lnTo>
                  <a:pt x="8197174" y="8197174"/>
                </a:lnTo>
                <a:lnTo>
                  <a:pt x="0" y="819717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103582">
            <a:off x="1680316" y="5534509"/>
            <a:ext cx="3751133" cy="3443976"/>
            <a:chOff x="0" y="0"/>
            <a:chExt cx="1737657" cy="15953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A17A6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3582">
            <a:off x="1818626" y="5683672"/>
            <a:ext cx="3435513" cy="2866743"/>
            <a:chOff x="0" y="0"/>
            <a:chExt cx="4580684" cy="3822324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 cstate="print"/>
            <a:srcRect t="22202" b="22202"/>
            <a:stretch>
              <a:fillRect/>
            </a:stretch>
          </p:blipFill>
          <p:spPr>
            <a:xfrm>
              <a:off x="0" y="0"/>
              <a:ext cx="4580684" cy="3822324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 rot="550555">
            <a:off x="1200358" y="2440221"/>
            <a:ext cx="3903764" cy="3584110"/>
            <a:chOff x="0" y="0"/>
            <a:chExt cx="1737657" cy="15953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50555">
            <a:off x="1388241" y="2730836"/>
            <a:ext cx="3575302" cy="2983389"/>
            <a:chOff x="0" y="0"/>
            <a:chExt cx="4767069" cy="3977853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 cstate="print"/>
            <a:srcRect l="10078" r="10078"/>
            <a:stretch>
              <a:fillRect/>
            </a:stretch>
          </p:blipFill>
          <p:spPr>
            <a:xfrm>
              <a:off x="0" y="0"/>
              <a:ext cx="4767069" cy="3977853"/>
            </a:xfrm>
            <a:prstGeom prst="rect">
              <a:avLst/>
            </a:prstGeom>
          </p:spPr>
        </p:pic>
      </p:grpSp>
      <p:sp>
        <p:nvSpPr>
          <p:cNvPr id="13" name="Freeform 13"/>
          <p:cNvSpPr/>
          <p:nvPr/>
        </p:nvSpPr>
        <p:spPr>
          <a:xfrm rot="-10800000">
            <a:off x="14705440" y="-138933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0496" y="8842342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5E4D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sp>
        <p:nvSpPr>
          <p:cNvPr id="22" name="Freeform 22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001715">
            <a:off x="16820084" y="8997172"/>
            <a:ext cx="1217154" cy="949053"/>
          </a:xfrm>
          <a:custGeom>
            <a:avLst/>
            <a:gdLst/>
            <a:ahLst/>
            <a:cxnLst/>
            <a:rect l="l" t="t" r="r" b="b"/>
            <a:pathLst>
              <a:path w="1217154" h="949053">
                <a:moveTo>
                  <a:pt x="0" y="0"/>
                </a:moveTo>
                <a:lnTo>
                  <a:pt x="1217154" y="0"/>
                </a:lnTo>
                <a:lnTo>
                  <a:pt x="1217154" y="949052"/>
                </a:lnTo>
                <a:lnTo>
                  <a:pt x="0" y="949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sp>
        <p:nvSpPr>
          <p:cNvPr id="27" name="Freeform 27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7700514" y="2748672"/>
            <a:ext cx="7025686" cy="72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</a:pPr>
            <a:r>
              <a:rPr lang="en-US" sz="4704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Закључак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700514" y="4165601"/>
            <a:ext cx="7246043" cy="372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Интермедијалност се примењује како би се ученици мотивисали да се задрже уз књ. дело, да га пажљивије прочитају, промисле о њему и стваралачки га преобликују. 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Пажљиво осмишљени задаци подстичу ангажованост ученика, доприносе унапређењу читалачке писмености и развоју критичког мишљења.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1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9790" y="1652844"/>
            <a:ext cx="8197174" cy="8197174"/>
          </a:xfrm>
          <a:custGeom>
            <a:avLst/>
            <a:gdLst/>
            <a:ahLst/>
            <a:cxnLst/>
            <a:rect l="l" t="t" r="r" b="b"/>
            <a:pathLst>
              <a:path w="8197174" h="8197174">
                <a:moveTo>
                  <a:pt x="0" y="0"/>
                </a:moveTo>
                <a:lnTo>
                  <a:pt x="8197174" y="0"/>
                </a:lnTo>
                <a:lnTo>
                  <a:pt x="8197174" y="8197174"/>
                </a:lnTo>
                <a:lnTo>
                  <a:pt x="0" y="819717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103582">
            <a:off x="1680316" y="5534509"/>
            <a:ext cx="3751133" cy="3443976"/>
            <a:chOff x="0" y="0"/>
            <a:chExt cx="1737657" cy="15953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A17A6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3582">
            <a:off x="1818626" y="5683672"/>
            <a:ext cx="3435513" cy="2866743"/>
            <a:chOff x="0" y="0"/>
            <a:chExt cx="4580684" cy="3822324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 cstate="print"/>
            <a:srcRect t="22202" b="22202"/>
            <a:stretch>
              <a:fillRect/>
            </a:stretch>
          </p:blipFill>
          <p:spPr>
            <a:xfrm>
              <a:off x="0" y="0"/>
              <a:ext cx="4580684" cy="3822324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 rot="550555">
            <a:off x="1200358" y="2440221"/>
            <a:ext cx="3903764" cy="3584110"/>
            <a:chOff x="0" y="0"/>
            <a:chExt cx="1737657" cy="15953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37657" cy="1595371"/>
            </a:xfrm>
            <a:custGeom>
              <a:avLst/>
              <a:gdLst/>
              <a:ahLst/>
              <a:cxnLst/>
              <a:rect l="l" t="t" r="r" b="b"/>
              <a:pathLst>
                <a:path w="1737657" h="1595371">
                  <a:moveTo>
                    <a:pt x="0" y="0"/>
                  </a:moveTo>
                  <a:lnTo>
                    <a:pt x="1737657" y="0"/>
                  </a:lnTo>
                  <a:lnTo>
                    <a:pt x="1737657" y="1595371"/>
                  </a:lnTo>
                  <a:lnTo>
                    <a:pt x="0" y="159537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737657" cy="1633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50555">
            <a:off x="1388241" y="2730836"/>
            <a:ext cx="3575302" cy="2983389"/>
            <a:chOff x="0" y="0"/>
            <a:chExt cx="4767069" cy="3977853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 cstate="print"/>
            <a:srcRect l="10078" r="10078"/>
            <a:stretch>
              <a:fillRect/>
            </a:stretch>
          </p:blipFill>
          <p:spPr>
            <a:xfrm>
              <a:off x="0" y="0"/>
              <a:ext cx="4767069" cy="3977853"/>
            </a:xfrm>
            <a:prstGeom prst="rect">
              <a:avLst/>
            </a:prstGeom>
          </p:spPr>
        </p:pic>
      </p:grpSp>
      <p:sp>
        <p:nvSpPr>
          <p:cNvPr id="13" name="Freeform 13"/>
          <p:cNvSpPr/>
          <p:nvPr/>
        </p:nvSpPr>
        <p:spPr>
          <a:xfrm rot="-10800000">
            <a:off x="14705440" y="-1389339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0496" y="8842342"/>
            <a:ext cx="3352965" cy="2840876"/>
          </a:xfrm>
          <a:custGeom>
            <a:avLst/>
            <a:gdLst/>
            <a:ahLst/>
            <a:cxnLst/>
            <a:rect l="l" t="t" r="r" b="b"/>
            <a:pathLst>
              <a:path w="3352965" h="2840876">
                <a:moveTo>
                  <a:pt x="0" y="0"/>
                </a:moveTo>
                <a:lnTo>
                  <a:pt x="3352965" y="0"/>
                </a:lnTo>
                <a:lnTo>
                  <a:pt x="3352965" y="2840876"/>
                </a:lnTo>
                <a:lnTo>
                  <a:pt x="0" y="28408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0609179" y="9850018"/>
            <a:ext cx="1172978" cy="1172978"/>
            <a:chOff x="0" y="0"/>
            <a:chExt cx="1563971" cy="156397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563971" cy="1563971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5E4D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67370" y="167370"/>
              <a:ext cx="1229231" cy="1229231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DC1A7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71"/>
                  </a:lnSpc>
                </a:pPr>
                <a:endParaRPr/>
              </a:p>
            </p:txBody>
          </p:sp>
        </p:grpSp>
      </p:grpSp>
      <p:sp>
        <p:nvSpPr>
          <p:cNvPr id="22" name="Freeform 22"/>
          <p:cNvSpPr/>
          <p:nvPr/>
        </p:nvSpPr>
        <p:spPr>
          <a:xfrm>
            <a:off x="-1118492" y="-99980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0800000">
            <a:off x="15366916" y="7231994"/>
            <a:ext cx="4294383" cy="4114800"/>
          </a:xfrm>
          <a:custGeom>
            <a:avLst/>
            <a:gdLst/>
            <a:ahLst/>
            <a:cxnLst/>
            <a:rect l="l" t="t" r="r" b="b"/>
            <a:pathLst>
              <a:path w="4294383" h="4114800">
                <a:moveTo>
                  <a:pt x="0" y="0"/>
                </a:moveTo>
                <a:lnTo>
                  <a:pt x="4294384" y="0"/>
                </a:lnTo>
                <a:lnTo>
                  <a:pt x="42943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001715">
            <a:off x="16820084" y="8997172"/>
            <a:ext cx="1217154" cy="949053"/>
          </a:xfrm>
          <a:custGeom>
            <a:avLst/>
            <a:gdLst/>
            <a:ahLst/>
            <a:cxnLst/>
            <a:rect l="l" t="t" r="r" b="b"/>
            <a:pathLst>
              <a:path w="1217154" h="949053">
                <a:moveTo>
                  <a:pt x="0" y="0"/>
                </a:moveTo>
                <a:lnTo>
                  <a:pt x="1217154" y="0"/>
                </a:lnTo>
                <a:lnTo>
                  <a:pt x="1217154" y="949052"/>
                </a:lnTo>
                <a:lnTo>
                  <a:pt x="0" y="949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666038" y="-54366"/>
            <a:ext cx="9120365" cy="706828"/>
          </a:xfrm>
          <a:custGeom>
            <a:avLst/>
            <a:gdLst/>
            <a:ahLst/>
            <a:cxnLst/>
            <a:rect l="l" t="t" r="r" b="b"/>
            <a:pathLst>
              <a:path w="9120365" h="706828">
                <a:moveTo>
                  <a:pt x="0" y="0"/>
                </a:moveTo>
                <a:lnTo>
                  <a:pt x="9120365" y="0"/>
                </a:lnTo>
                <a:lnTo>
                  <a:pt x="9120365" y="706828"/>
                </a:lnTo>
                <a:lnTo>
                  <a:pt x="0" y="70682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631157" y="533134"/>
            <a:ext cx="753220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spc="-81">
                <a:solidFill>
                  <a:srgbClr val="433831"/>
                </a:solidFill>
                <a:latin typeface="Agile Li"/>
                <a:ea typeface="Agile Li"/>
                <a:cs typeface="Agile Li"/>
                <a:sym typeface="Agile Li"/>
              </a:rPr>
              <a:t>25/26. 1. 2025.</a:t>
            </a:r>
          </a:p>
        </p:txBody>
      </p:sp>
      <p:sp>
        <p:nvSpPr>
          <p:cNvPr id="27" name="Freeform 27"/>
          <p:cNvSpPr/>
          <p:nvPr/>
        </p:nvSpPr>
        <p:spPr>
          <a:xfrm>
            <a:off x="217103" y="31099"/>
            <a:ext cx="1623195" cy="1623195"/>
          </a:xfrm>
          <a:custGeom>
            <a:avLst/>
            <a:gdLst/>
            <a:ahLst/>
            <a:cxnLst/>
            <a:rect l="l" t="t" r="r" b="b"/>
            <a:pathLst>
              <a:path w="1623195" h="1623195">
                <a:moveTo>
                  <a:pt x="0" y="0"/>
                </a:moveTo>
                <a:lnTo>
                  <a:pt x="1623194" y="0"/>
                </a:lnTo>
                <a:lnTo>
                  <a:pt x="1623194" y="1623195"/>
                </a:lnTo>
                <a:lnTo>
                  <a:pt x="0" y="1623195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7679754" y="3865952"/>
            <a:ext cx="7025686" cy="72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1"/>
              </a:lnSpc>
            </a:pPr>
            <a:r>
              <a:rPr lang="en-US" sz="4704" b="1">
                <a:solidFill>
                  <a:srgbClr val="5B4F4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Хвала на пажњи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713913" y="5684756"/>
            <a:ext cx="5991527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79"/>
              </a:lnSpc>
              <a:spcBef>
                <a:spcPct val="0"/>
              </a:spcBef>
            </a:pPr>
            <a:r>
              <a:rPr lang="en-US" sz="3399">
                <a:solidFill>
                  <a:srgbClr val="433831"/>
                </a:solidFill>
                <a:latin typeface="Calibri (MS)"/>
                <a:ea typeface="Calibri (MS)"/>
                <a:cs typeface="Calibri (MS)"/>
                <a:sym typeface="Calibri (MS)"/>
              </a:rPr>
              <a:t>olgicaspasojevic@gmail.com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926</Words>
  <Application>Microsoft Office PowerPoint</Application>
  <PresentationFormat>Custom</PresentationFormat>
  <Paragraphs>192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(MS)</vt:lpstr>
      <vt:lpstr>Agile Li</vt:lpstr>
      <vt:lpstr>Calibri (MS) Bold</vt:lpstr>
      <vt:lpstr>Open Sans Bold</vt:lpstr>
      <vt:lpstr>Calibri (MS) Italics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Подстицајним задацима до унапређења читалачке писмености</dc:title>
  <dc:creator>Spasojevic</dc:creator>
  <cp:lastModifiedBy>Spasojevic</cp:lastModifiedBy>
  <cp:revision>1</cp:revision>
  <dcterms:created xsi:type="dcterms:W3CDTF">2006-08-16T00:00:00Z</dcterms:created>
  <dcterms:modified xsi:type="dcterms:W3CDTF">2025-01-22T19:00:45Z</dcterms:modified>
  <dc:identifier>DAGa8ZQV7Go</dc:identifier>
</cp:coreProperties>
</file>