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34" r:id="rId1"/>
  </p:sldMasterIdLst>
  <p:notesMasterIdLst>
    <p:notesMasterId r:id="rId48"/>
  </p:notesMasterIdLst>
  <p:sldIdLst>
    <p:sldId id="286" r:id="rId2"/>
    <p:sldId id="288" r:id="rId3"/>
    <p:sldId id="259" r:id="rId4"/>
    <p:sldId id="258" r:id="rId5"/>
    <p:sldId id="289" r:id="rId6"/>
    <p:sldId id="261" r:id="rId7"/>
    <p:sldId id="293" r:id="rId8"/>
    <p:sldId id="290" r:id="rId9"/>
    <p:sldId id="296" r:id="rId10"/>
    <p:sldId id="295" r:id="rId11"/>
    <p:sldId id="297" r:id="rId12"/>
    <p:sldId id="335" r:id="rId13"/>
    <p:sldId id="337" r:id="rId14"/>
    <p:sldId id="343" r:id="rId15"/>
    <p:sldId id="341" r:id="rId16"/>
    <p:sldId id="331" r:id="rId17"/>
    <p:sldId id="332" r:id="rId18"/>
    <p:sldId id="350" r:id="rId19"/>
    <p:sldId id="301" r:id="rId20"/>
    <p:sldId id="330" r:id="rId21"/>
    <p:sldId id="333" r:id="rId22"/>
    <p:sldId id="351" r:id="rId23"/>
    <p:sldId id="303" r:id="rId24"/>
    <p:sldId id="352" r:id="rId25"/>
    <p:sldId id="302" r:id="rId26"/>
    <p:sldId id="304" r:id="rId27"/>
    <p:sldId id="324" r:id="rId28"/>
    <p:sldId id="307" r:id="rId29"/>
    <p:sldId id="308" r:id="rId30"/>
    <p:sldId id="340" r:id="rId31"/>
    <p:sldId id="311" r:id="rId32"/>
    <p:sldId id="327" r:id="rId33"/>
    <p:sldId id="328" r:id="rId34"/>
    <p:sldId id="325" r:id="rId35"/>
    <p:sldId id="312" r:id="rId36"/>
    <p:sldId id="313" r:id="rId37"/>
    <p:sldId id="314" r:id="rId38"/>
    <p:sldId id="315" r:id="rId39"/>
    <p:sldId id="316" r:id="rId40"/>
    <p:sldId id="317" r:id="rId41"/>
    <p:sldId id="347" r:id="rId42"/>
    <p:sldId id="318" r:id="rId43"/>
    <p:sldId id="348" r:id="rId44"/>
    <p:sldId id="319" r:id="rId45"/>
    <p:sldId id="346" r:id="rId46"/>
    <p:sldId id="338" r:id="rId47"/>
  </p:sldIdLst>
  <p:sldSz cx="9144000" cy="5143500" type="screen16x9"/>
  <p:notesSz cx="6858000" cy="9144000"/>
  <p:defaultTextStyle>
    <a:defPPr>
      <a:defRPr lang="en-US"/>
    </a:defPPr>
    <a:lvl1pPr marL="0" algn="l" defTabSz="91381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890" algn="l" defTabSz="91381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815" algn="l" defTabSz="91381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716" algn="l" defTabSz="91381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629" algn="l" defTabSz="91381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4518" algn="l" defTabSz="91381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1408" algn="l" defTabSz="91381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8320" algn="l" defTabSz="91381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5222" algn="l" defTabSz="91381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548A"/>
    <a:srgbClr val="FC3636"/>
    <a:srgbClr val="AE8C7E"/>
    <a:srgbClr val="B8A39A"/>
    <a:srgbClr val="57453E"/>
    <a:srgbClr val="FF9BC1"/>
    <a:srgbClr val="FE9202"/>
    <a:srgbClr val="E20304"/>
    <a:srgbClr val="550957"/>
    <a:srgbClr val="762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836" autoAdjust="0"/>
  </p:normalViewPr>
  <p:slideViewPr>
    <p:cSldViewPr>
      <p:cViewPr varScale="1">
        <p:scale>
          <a:sx n="98" d="100"/>
          <a:sy n="98" d="100"/>
        </p:scale>
        <p:origin x="-116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pPr/>
              <a:t>22-Jan-25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8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890" algn="l" defTabSz="9138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815" algn="l" defTabSz="9138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716" algn="l" defTabSz="9138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629" algn="l" defTabSz="9138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518" algn="l" defTabSz="9138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408" algn="l" defTabSz="9138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320" algn="l" defTabSz="9138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222" algn="l" defTabSz="91381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89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04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91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835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58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2343150"/>
            <a:ext cx="6172200" cy="142077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3752492"/>
            <a:ext cx="6172200" cy="10287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8050371" y="832948"/>
            <a:ext cx="1714500" cy="381000"/>
          </a:xfrm>
        </p:spPr>
        <p:txBody>
          <a:bodyPr/>
          <a:lstStyle/>
          <a:p>
            <a:fld id="{C41B5C2F-5F62-426B-B81E-C197404FE85D}" type="datetime1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22. 1. 2025.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534469" y="3088246"/>
            <a:ext cx="2743200" cy="384048"/>
          </a:xfrm>
        </p:spPr>
        <p:txBody>
          <a:bodyPr/>
          <a:lstStyle/>
          <a:p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51435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51435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51435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51435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51435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51435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51435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2571750"/>
            <a:ext cx="1295400" cy="97155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3650064"/>
            <a:ext cx="641424" cy="481068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4125474"/>
            <a:ext cx="137160" cy="10287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4341114"/>
            <a:ext cx="274320" cy="20574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3371850"/>
            <a:ext cx="365760" cy="27432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3696527"/>
            <a:ext cx="609600" cy="388143"/>
          </a:xfrm>
        </p:spPr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00150"/>
            <a:ext cx="7467600" cy="365531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FCC4271-402C-489F-B161-23143F72478B}" type="datetime1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22. 1. 2025.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171700"/>
            <a:ext cx="6172200" cy="1540193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3757613"/>
            <a:ext cx="6172200" cy="10287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8049006" y="830199"/>
            <a:ext cx="1714500" cy="381000"/>
          </a:xfrm>
        </p:spPr>
        <p:txBody>
          <a:bodyPr/>
          <a:lstStyle/>
          <a:p>
            <a:fld id="{D15EAF49-0B57-4FF1-A17D-2B5D575DBAFA}" type="datetime1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22. 1. 2025.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534656" y="3086100"/>
            <a:ext cx="2743200" cy="384048"/>
          </a:xfrm>
        </p:spPr>
        <p:txBody>
          <a:bodyPr/>
          <a:lstStyle/>
          <a:p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51435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51435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51435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51435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51435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51435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51435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2571750"/>
            <a:ext cx="1295400" cy="97155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3650064"/>
            <a:ext cx="641424" cy="481068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4125474"/>
            <a:ext cx="137160" cy="10287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4343400"/>
            <a:ext cx="274320" cy="20574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3359916"/>
            <a:ext cx="365760" cy="27432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51435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3696527"/>
            <a:ext cx="609600" cy="388143"/>
          </a:xfrm>
        </p:spPr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4AA26-FD44-44B8-9522-1E0799334AE4}" type="datetime1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22. 1. 2025.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00150"/>
            <a:ext cx="3657600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200150"/>
            <a:ext cx="3657600" cy="3429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7543800" cy="85725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60BA4-F3F4-433F-8D8E-3B8989B9C638}" type="datetime1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22. 1. 2025.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1771650"/>
            <a:ext cx="3657600" cy="29146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1771650"/>
            <a:ext cx="3657600" cy="291465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177290"/>
            <a:ext cx="3657600" cy="49377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177290"/>
            <a:ext cx="3657600" cy="493776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8976308-77BF-4018-AC68-C7B4BDEF8C3C}" type="datetime1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22. 1. 2025.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F5C7D-2F6D-4598-BA05-1251B3043A91}" type="datetime1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22. 1. 2025.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4160520" y="2343150"/>
            <a:ext cx="473202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05740"/>
            <a:ext cx="1527048" cy="373761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51435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51435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51435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4286250"/>
            <a:ext cx="548640" cy="41148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05740"/>
            <a:ext cx="5638800" cy="4745736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66DAE10-D1A2-458A-A301-D2B71CAC997A}" type="datetime1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22. 1. 2025.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4286250"/>
            <a:ext cx="548640" cy="41148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4138803" y="2343150"/>
            <a:ext cx="473202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51435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198596"/>
            <a:ext cx="1524000" cy="3717036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51435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51435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C3BD051-7A7A-4A36-802F-548F93FC7BE6}" type="datetime1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22. 1. 2025.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2FB20-B922-4A86-8D0A-606C8873BC1D}" type="datetime1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22. 1. 2025.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1676400" cy="4388644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C3F9A-EB42-46E9-A1C0-CCE08B7C9EA5}" type="datetime1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22. 1. 2025.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51435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05979"/>
            <a:ext cx="7467600" cy="85725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7467600" cy="365531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840980" y="763382"/>
            <a:ext cx="150876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defTabSz="685562"/>
            <a:fld id="{FA8EC406-08A3-44DA-B71C-C1B00D7B043D}" type="datetime1">
              <a:rPr lang="bs-Latn-BA" smtClean="0">
                <a:solidFill>
                  <a:prstClr val="black">
                    <a:tint val="75000"/>
                  </a:prstClr>
                </a:solidFill>
              </a:rPr>
              <a:pPr defTabSz="685562"/>
              <a:t>22. 1. 2025.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7390236" y="2757210"/>
            <a:ext cx="24003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defTabSz="685562"/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51435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51435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51435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51435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4286250"/>
            <a:ext cx="548640" cy="41148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4300538"/>
            <a:ext cx="609600" cy="390906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defTabSz="685562"/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 defTabSz="685562"/>
              <a:t>‹#›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79512" y="339502"/>
            <a:ext cx="8447856" cy="4514850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Clr>
                <a:srgbClr val="51C3F9">
                  <a:lumMod val="50000"/>
                </a:srgbClr>
              </a:buClr>
              <a:buNone/>
            </a:pPr>
            <a:r>
              <a:rPr lang="ru-RU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ctr">
              <a:buClr>
                <a:srgbClr val="51C3F9">
                  <a:lumMod val="50000"/>
                </a:srgbClr>
              </a:buClr>
              <a:buNone/>
            </a:pPr>
            <a:r>
              <a:rPr lang="ru-RU" sz="3200" b="1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Др Оливера</a:t>
            </a:r>
            <a:r>
              <a:rPr lang="sr-Latn-RS" sz="3200" b="1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sr-Cyrl-RS" sz="32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В.</a:t>
            </a:r>
            <a:r>
              <a:rPr lang="ru-RU" sz="32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Урошев Палалић</a:t>
            </a:r>
            <a:br>
              <a:rPr lang="ru-RU" sz="32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32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ОШ </a:t>
            </a:r>
            <a:r>
              <a:rPr lang="ru-RU" sz="32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„Жарко Зрењанин”, Зрењанин</a:t>
            </a:r>
            <a:r>
              <a:rPr lang="ru-RU" sz="23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23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</a:br>
            <a:endParaRPr lang="ru-RU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buClr>
                <a:srgbClr val="51C3F9">
                  <a:lumMod val="50000"/>
                </a:srgbClr>
              </a:buClr>
              <a:buNone/>
            </a:pPr>
            <a:endParaRPr lang="ru-RU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buClr>
                <a:srgbClr val="51C3F9">
                  <a:lumMod val="50000"/>
                </a:srgbClr>
              </a:buClr>
              <a:buNone/>
            </a:pPr>
            <a:r>
              <a:rPr lang="ru-RU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5100" b="1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Примена </a:t>
            </a:r>
            <a:r>
              <a:rPr lang="ru-RU" sz="51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илустрације у основношколској књижевности</a:t>
            </a:r>
            <a:r>
              <a:rPr lang="ru-RU" sz="51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51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32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32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</a:br>
            <a:endParaRPr lang="ru-RU" sz="32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buClr>
                <a:srgbClr val="51C3F9">
                  <a:lumMod val="50000"/>
                </a:srgbClr>
              </a:buClr>
              <a:buNone/>
            </a:pPr>
            <a:endParaRPr lang="ru-RU" sz="32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0" indent="0" algn="ctr">
              <a:buClr>
                <a:srgbClr val="51C3F9">
                  <a:lumMod val="50000"/>
                </a:srgbClr>
              </a:buClr>
              <a:buNone/>
            </a:pPr>
            <a:r>
              <a:rPr lang="sr-Cyrl-RS" sz="29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66. РЕПУБЛИЧКИ ЗИМСКИ СЕМИНАР</a:t>
            </a:r>
            <a:r>
              <a:rPr lang="ru-RU" sz="29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sz="29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</a:br>
            <a:r>
              <a:rPr lang="ru-RU" sz="29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Филолошки факултет Универзитета у Београду</a:t>
            </a:r>
          </a:p>
          <a:p>
            <a:pPr marL="0" indent="0" algn="ctr">
              <a:buClr>
                <a:srgbClr val="51C3F9">
                  <a:lumMod val="50000"/>
                </a:srgbClr>
              </a:buClr>
              <a:buNone/>
            </a:pPr>
            <a:r>
              <a:rPr lang="ru-RU" sz="29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marL="0" indent="0" algn="ctr">
              <a:buClr>
                <a:srgbClr val="51C3F9">
                  <a:lumMod val="50000"/>
                </a:srgbClr>
              </a:buClr>
              <a:buNone/>
            </a:pPr>
            <a:r>
              <a:rPr lang="ru-RU" sz="29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25. </a:t>
            </a:r>
            <a:r>
              <a:rPr lang="ru-RU" sz="29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1</a:t>
            </a:r>
            <a:r>
              <a:rPr lang="sr-Cyrl-RS" sz="29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sr-Latn-RS" sz="29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sz="29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202</a:t>
            </a:r>
            <a:r>
              <a:rPr lang="sr-Cyrl-RS" sz="29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5</a:t>
            </a:r>
            <a:r>
              <a:rPr lang="ru-RU" sz="29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ru-RU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</a:br>
            <a:endParaRPr lang="en-US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D4006BA-F285-4998-B039-49D469E34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195486"/>
            <a:ext cx="7467600" cy="857250"/>
          </a:xfrm>
        </p:spPr>
        <p:txBody>
          <a:bodyPr>
            <a:normAutofit/>
          </a:bodyPr>
          <a:lstStyle/>
          <a:p>
            <a:r>
              <a:rPr lang="sr-Cyrl-RS" sz="3600" u="sng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Садржај радионице</a:t>
            </a:r>
            <a:endParaRPr lang="en-US" sz="3600" u="sng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FE28E5B-81AB-4157-8AF6-38442FFED0B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500034" y="1369219"/>
            <a:ext cx="7384334" cy="3263504"/>
          </a:xfrm>
        </p:spPr>
        <p:txBody>
          <a:bodyPr>
            <a:normAutofit/>
          </a:bodyPr>
          <a:lstStyle/>
          <a:p>
            <a:r>
              <a:rPr lang="sr-Cyrl-RS" sz="2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Зашто је ова тематика „важна”?</a:t>
            </a:r>
          </a:p>
          <a:p>
            <a:r>
              <a:rPr lang="sr-Cyrl-RS" sz="2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Које су теоријске основе примене илустрације?</a:t>
            </a:r>
          </a:p>
          <a:p>
            <a:r>
              <a:rPr lang="sr-Cyrl-RS" sz="2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Како применити </a:t>
            </a:r>
            <a:r>
              <a:rPr lang="sr-Cyrl-RS" sz="2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интерпретацију</a:t>
            </a:r>
            <a:r>
              <a:rPr lang="en-US" sz="2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sr-Cyrl-RS" sz="2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текста </a:t>
            </a:r>
            <a:r>
              <a:rPr lang="sr-Cyrl-RS" sz="2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илустрацијом?</a:t>
            </a:r>
          </a:p>
          <a:p>
            <a:r>
              <a:rPr lang="sr-Cyrl-RS" sz="2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Истраживања која потврђују примену илустрације </a:t>
            </a:r>
            <a:r>
              <a:rPr lang="sr-Cyrl-RS" sz="2600" dirty="0" smtClean="0">
                <a:latin typeface="Calibri" pitchFamily="34" charset="0"/>
                <a:cs typeface="Calibri" pitchFamily="34" charset="0"/>
              </a:rPr>
              <a:t>на часовима</a:t>
            </a:r>
            <a:r>
              <a:rPr lang="sr-Cyrl-RS" sz="2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sr-Cyrl-RS" sz="2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књижевности.</a:t>
            </a:r>
          </a:p>
          <a:p>
            <a:r>
              <a:rPr lang="sr-Cyrl-RS" sz="2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Практични примери примене </a:t>
            </a:r>
            <a:r>
              <a:rPr lang="sr-Cyrl-RS" sz="2600" dirty="0" smtClean="0">
                <a:latin typeface="Calibri" pitchFamily="34" charset="0"/>
                <a:cs typeface="Calibri" pitchFamily="34" charset="0"/>
              </a:rPr>
              <a:t>на часовима</a:t>
            </a:r>
            <a:r>
              <a:rPr lang="sr-Cyrl-RS" sz="2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sr-Cyrl-RS" sz="26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37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F3829D0-7DC3-42DB-8D41-AED2CB0CE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51470"/>
            <a:ext cx="7467600" cy="857250"/>
          </a:xfrm>
        </p:spPr>
        <p:txBody>
          <a:bodyPr>
            <a:normAutofit/>
          </a:bodyPr>
          <a:lstStyle/>
          <a:p>
            <a:r>
              <a:rPr lang="sr-Cyrl-RS" sz="3200" u="sng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Зашто је ова </a:t>
            </a:r>
            <a:r>
              <a:rPr lang="sr-Cyrl-RS" sz="3200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тематика </a:t>
            </a:r>
            <a:r>
              <a:rPr lang="sr-Cyrl-RS" sz="3200" u="sng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важна?</a:t>
            </a:r>
            <a:endParaRPr lang="en-US" sz="3200" u="sng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D10B141-8422-4DC4-BCB6-8B93F8325E8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95536" y="771550"/>
            <a:ext cx="8136904" cy="3888432"/>
          </a:xfrm>
        </p:spPr>
        <p:txBody>
          <a:bodyPr>
            <a:normAutofit fontScale="92500" lnSpcReduction="10000"/>
          </a:bodyPr>
          <a:lstStyle/>
          <a:p>
            <a:endParaRPr lang="ru-RU" sz="28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2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Повезаност </a:t>
            </a:r>
            <a:r>
              <a:rPr lang="ru-RU" sz="26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литерарног</a:t>
            </a:r>
            <a:r>
              <a:rPr lang="ru-RU" sz="2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и </a:t>
            </a:r>
            <a:r>
              <a:rPr lang="ru-RU" sz="26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визуелног</a:t>
            </a:r>
            <a:r>
              <a:rPr lang="ru-RU" sz="2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наратива код ученика подстиче </a:t>
            </a:r>
            <a:r>
              <a:rPr lang="ru-RU" sz="26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стваралачке мо</a:t>
            </a:r>
            <a:r>
              <a:rPr lang="ru-RU" sz="2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гућнoсти и утиче на развој креативног мишљења, активирање вербалног у визуелно</a:t>
            </a:r>
            <a:r>
              <a:rPr lang="ru-RU" sz="2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0" indent="0">
              <a:buNone/>
            </a:pPr>
            <a:endParaRPr lang="ru-RU" sz="26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2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Утицај примене на развој социјалних, когнитивних, физичких и емотивних веза ученика и окружења</a:t>
            </a:r>
            <a:r>
              <a:rPr lang="ru-RU" sz="2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0" indent="0">
              <a:buNone/>
            </a:pPr>
            <a:endParaRPr lang="ru-RU" sz="26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2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„Чујем и заборавим. </a:t>
            </a:r>
            <a:r>
              <a:rPr lang="ru-RU" sz="26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Видим и запамтим</a:t>
            </a:r>
            <a:r>
              <a:rPr lang="ru-RU" sz="2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 Урадим и схватим”.</a:t>
            </a:r>
          </a:p>
          <a:p>
            <a:endParaRPr lang="sr-Cyrl-RS" dirty="0" smtClean="0"/>
          </a:p>
          <a:p>
            <a:endParaRPr lang="sr-Cyrl-RS" dirty="0"/>
          </a:p>
          <a:p>
            <a:endParaRPr lang="sr-Cyrl-RS" dirty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509048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404F74D-A290-42C1-8CFB-4324721F8A1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55576" y="699542"/>
            <a:ext cx="8642350" cy="531813"/>
          </a:xfrm>
        </p:spPr>
        <p:txBody>
          <a:bodyPr>
            <a:noAutofit/>
          </a:bodyPr>
          <a:lstStyle/>
          <a:p>
            <a:r>
              <a:rPr lang="sr-Cyrl-RS" sz="3200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Теоријске основе примене илустрације¹</a:t>
            </a:r>
            <a:endParaRPr lang="en-US" sz="3200" u="sng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CFCE392-A6D5-4F40-9CD5-F052AFA127F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67544" y="1609957"/>
            <a:ext cx="8174038" cy="3529012"/>
          </a:xfrm>
        </p:spPr>
        <p:txBody>
          <a:bodyPr>
            <a:normAutofit fontScale="25000" lnSpcReduction="20000"/>
          </a:bodyPr>
          <a:lstStyle/>
          <a:p>
            <a:r>
              <a:rPr lang="ru-RU" sz="9600" dirty="0">
                <a:latin typeface="Calibri" pitchFamily="34" charset="0"/>
                <a:cs typeface="Calibri" pitchFamily="34" charset="0"/>
              </a:rPr>
              <a:t>„</a:t>
            </a:r>
            <a:r>
              <a:rPr lang="ru-RU" sz="9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Уметничко дело има за циљ да развија дечији </a:t>
            </a:r>
            <a:r>
              <a:rPr lang="ru-RU" sz="96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сензибилитет</a:t>
            </a:r>
            <a:r>
              <a:rPr lang="ru-RU" sz="9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и чини га </a:t>
            </a:r>
            <a:r>
              <a:rPr lang="ru-RU" sz="96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отвореним</a:t>
            </a:r>
            <a:r>
              <a:rPr lang="ru-RU" sz="9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за примање </a:t>
            </a:r>
            <a:r>
              <a:rPr lang="ru-RU" sz="96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естетских импулса</a:t>
            </a:r>
            <a:r>
              <a:rPr lang="ru-RU" sz="9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” (Бузаши Марганић, 2008: 58</a:t>
            </a:r>
            <a:r>
              <a:rPr lang="ru-RU" sz="9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).</a:t>
            </a:r>
          </a:p>
          <a:p>
            <a:pPr marL="0" indent="0">
              <a:buNone/>
            </a:pPr>
            <a:endParaRPr lang="ru-RU" sz="96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sz="9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„</a:t>
            </a:r>
            <a:r>
              <a:rPr lang="ru-RU" sz="9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Учење помоћу уметности” (</a:t>
            </a:r>
            <a:r>
              <a:rPr lang="ru-RU" sz="96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Learning Through Art</a:t>
            </a:r>
            <a:r>
              <a:rPr lang="ru-RU" sz="9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) и „Уметност решавања проблема” (</a:t>
            </a:r>
            <a:r>
              <a:rPr lang="ru-RU" sz="9600" i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Art of Problem Solving</a:t>
            </a:r>
            <a:r>
              <a:rPr lang="ru-RU" sz="96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) – </a:t>
            </a:r>
            <a:r>
              <a:rPr lang="ru-RU" sz="96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уметност у примени</a:t>
            </a:r>
            <a:r>
              <a:rPr lang="ru-RU" sz="96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0" indent="0">
              <a:buNone/>
            </a:pPr>
            <a:endParaRPr lang="ru-RU" sz="96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marL="82296" indent="0">
              <a:buNone/>
            </a:pPr>
            <a:r>
              <a:rPr lang="ru-RU" sz="6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[1] </a:t>
            </a:r>
            <a:r>
              <a:rPr lang="ru-RU" sz="6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Теоријске основе</a:t>
            </a:r>
            <a:r>
              <a:rPr lang="ru-RU" sz="6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, примери и истраживања радионице </a:t>
            </a:r>
            <a:r>
              <a:rPr lang="ru-RU" sz="6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део су </a:t>
            </a:r>
            <a:r>
              <a:rPr lang="ru-RU" sz="6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дисертације </a:t>
            </a:r>
            <a:r>
              <a:rPr lang="ru-RU" sz="6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аутора те је при </a:t>
            </a:r>
            <a:r>
              <a:rPr lang="ru-RU" sz="600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преузимању потребно </a:t>
            </a:r>
            <a:r>
              <a:rPr lang="ru-RU" sz="6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навођење (</a:t>
            </a:r>
            <a:r>
              <a:rPr lang="sr-Latn-RS" sz="6000" dirty="0" smtClean="0">
                <a:latin typeface="Calibri" pitchFamily="34" charset="0"/>
                <a:cs typeface="Calibri" pitchFamily="34" charset="0"/>
              </a:rPr>
              <a:t>CC</a:t>
            </a:r>
            <a:r>
              <a:rPr lang="sr-Latn-RS" sz="6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-BY-NC-ND).</a:t>
            </a:r>
            <a:endParaRPr lang="ru-RU" sz="6000" dirty="0"/>
          </a:p>
          <a:p>
            <a:endParaRPr lang="sr-Cyrl-R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46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323528" y="627534"/>
            <a:ext cx="8469313" cy="3960812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latin typeface="Calibri" pitchFamily="34" charset="0"/>
                <a:cs typeface="Calibri" pitchFamily="34" charset="0"/>
              </a:rPr>
              <a:t>Илустрација је цртеж, слика или фотографија. Припада домену примењене уметности. Можемо је дефинисати као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:</a:t>
            </a:r>
            <a:endParaRPr lang="ru-RU" sz="2400" dirty="0">
              <a:latin typeface="Calibri" pitchFamily="34" charset="0"/>
              <a:cs typeface="Calibri" pitchFamily="34" charset="0"/>
            </a:endParaRPr>
          </a:p>
          <a:p>
            <a:endParaRPr lang="ru-RU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2400" dirty="0" smtClean="0">
                <a:latin typeface="Calibri" pitchFamily="34" charset="0"/>
                <a:cs typeface="Calibri" pitchFamily="34" charset="0"/>
              </a:rPr>
              <a:t>„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слику или </a:t>
            </a:r>
            <a:r>
              <a:rPr lang="ru-RU" sz="2400" b="1" dirty="0">
                <a:latin typeface="Calibri" pitchFamily="34" charset="0"/>
                <a:cs typeface="Calibri" pitchFamily="34" charset="0"/>
              </a:rPr>
              <a:t>цртеж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 која прати </a:t>
            </a:r>
            <a:r>
              <a:rPr lang="ru-RU" sz="2400" dirty="0" smtClean="0">
                <a:latin typeface="Calibri" pitchFamily="34" charset="0"/>
                <a:cs typeface="Calibri" pitchFamily="34" charset="0"/>
              </a:rPr>
              <a:t>текст; „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оно што </a:t>
            </a:r>
            <a:r>
              <a:rPr lang="ru-RU" sz="2400" b="1" dirty="0">
                <a:latin typeface="Calibri" pitchFamily="34" charset="0"/>
                <a:cs typeface="Calibri" pitchFamily="34" charset="0"/>
              </a:rPr>
              <a:t>сликовито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 тумачи, приказује, говори о нечему, служи као јасан пример”. </a:t>
            </a:r>
          </a:p>
          <a:p>
            <a:endParaRPr lang="ru-RU" sz="2400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2400" dirty="0" smtClean="0">
                <a:latin typeface="Calibri" pitchFamily="34" charset="0"/>
                <a:cs typeface="Calibri" pitchFamily="34" charset="0"/>
              </a:rPr>
              <a:t>У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литератури ће се наћи да реч илустрација потиче од латинске речи </a:t>
            </a:r>
            <a:r>
              <a:rPr lang="en-US" sz="2400" i="1" dirty="0" err="1">
                <a:latin typeface="Calibri" pitchFamily="34" charset="0"/>
                <a:cs typeface="Calibri" pitchFamily="34" charset="0"/>
              </a:rPr>
              <a:t>illustrare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,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што значи „</a:t>
            </a:r>
            <a:r>
              <a:rPr lang="ru-RU" sz="2400" b="1" dirty="0">
                <a:latin typeface="Calibri" pitchFamily="34" charset="0"/>
                <a:cs typeface="Calibri" pitchFamily="34" charset="0"/>
              </a:rPr>
              <a:t>осветлити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, просветлити нешто” (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Vlahović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Filipov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, 2015; </a:t>
            </a:r>
            <a:r>
              <a:rPr lang="en-US" sz="2400" dirty="0" err="1">
                <a:latin typeface="Calibri" pitchFamily="34" charset="0"/>
                <a:cs typeface="Calibri" pitchFamily="34" charset="0"/>
              </a:rPr>
              <a:t>Grozdanović</a:t>
            </a:r>
            <a:r>
              <a:rPr lang="en-US" sz="2400" dirty="0">
                <a:latin typeface="Calibri" pitchFamily="34" charset="0"/>
                <a:cs typeface="Calibri" pitchFamily="34" charset="0"/>
              </a:rPr>
              <a:t>, 2007). </a:t>
            </a:r>
          </a:p>
          <a:p>
            <a:pPr marL="0" indent="0">
              <a:buNone/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672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A8CB9D-81E3-42B1-849F-6B52FD430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23478"/>
            <a:ext cx="7467600" cy="857250"/>
          </a:xfrm>
        </p:spPr>
        <p:txBody>
          <a:bodyPr>
            <a:noAutofit/>
          </a:bodyPr>
          <a:lstStyle/>
          <a:p>
            <a:pPr algn="ctr"/>
            <a:r>
              <a:rPr lang="sr-Cyrl-RS" sz="3200" u="sng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Интерпретација текста илустрацијом</a:t>
            </a:r>
            <a:endParaRPr lang="en-US" sz="3200" u="sng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67544" y="1203598"/>
            <a:ext cx="8272211" cy="3456383"/>
          </a:xfrm>
        </p:spPr>
        <p:txBody>
          <a:bodyPr>
            <a:normAutofit fontScale="92500" lnSpcReduction="10000"/>
          </a:bodyPr>
          <a:lstStyle/>
          <a:p>
            <a:r>
              <a:rPr lang="ru-RU" sz="2600" dirty="0">
                <a:latin typeface="Calibri" pitchFamily="34" charset="0"/>
                <a:cs typeface="Calibri" pitchFamily="34" charset="0"/>
              </a:rPr>
              <a:t>Интерпретација текста илустрацијом, према Павлу Илићу, захтева од ученика замишљање „предметнога света дела” тако да ученици „</a:t>
            </a:r>
            <a:r>
              <a:rPr lang="ru-RU" sz="2600" b="1" dirty="0">
                <a:latin typeface="Calibri" pitchFamily="34" charset="0"/>
                <a:cs typeface="Calibri" pitchFamily="34" charset="0"/>
              </a:rPr>
              <a:t>уместо речима</a:t>
            </a:r>
            <a:r>
              <a:rPr lang="ru-RU" sz="2600" dirty="0">
                <a:latin typeface="Calibri" pitchFamily="34" charset="0"/>
                <a:cs typeface="Calibri" pitchFamily="34" charset="0"/>
              </a:rPr>
              <a:t>, текст тумаче линијама, односно, </a:t>
            </a:r>
            <a:r>
              <a:rPr lang="ru-RU" sz="2600" b="1" dirty="0">
                <a:latin typeface="Calibri" pitchFamily="34" charset="0"/>
                <a:cs typeface="Calibri" pitchFamily="34" charset="0"/>
              </a:rPr>
              <a:t>бојама</a:t>
            </a:r>
            <a:r>
              <a:rPr lang="ru-RU" sz="2600" dirty="0">
                <a:latin typeface="Calibri" pitchFamily="34" charset="0"/>
                <a:cs typeface="Calibri" pitchFamily="34" charset="0"/>
              </a:rPr>
              <a:t>” (Илић, 1997: 44). </a:t>
            </a:r>
            <a:endParaRPr lang="ru-RU" sz="2600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ru-RU" sz="2600" dirty="0">
              <a:latin typeface="Calibri" pitchFamily="34" charset="0"/>
              <a:cs typeface="Calibri" pitchFamily="34" charset="0"/>
            </a:endParaRPr>
          </a:p>
          <a:p>
            <a:r>
              <a:rPr lang="ru-RU" sz="2600" dirty="0">
                <a:latin typeface="Calibri" pitchFamily="34" charset="0"/>
                <a:cs typeface="Calibri" pitchFamily="34" charset="0"/>
              </a:rPr>
              <a:t>Илустрације дела „доприносе бољем схватању књижевног дела једино </a:t>
            </a:r>
            <a:r>
              <a:rPr lang="ru-RU" sz="2600" b="1" dirty="0">
                <a:latin typeface="Calibri" pitchFamily="34" charset="0"/>
                <a:cs typeface="Calibri" pitchFamily="34" charset="0"/>
              </a:rPr>
              <a:t>ако и саме имају врхунску уметничку вредност</a:t>
            </a:r>
            <a:r>
              <a:rPr lang="ru-RU" sz="2600" dirty="0">
                <a:latin typeface="Calibri" pitchFamily="34" charset="0"/>
                <a:cs typeface="Calibri" pitchFamily="34" charset="0"/>
              </a:rPr>
              <a:t>, па служе као нов и дубљи изазов читалачкој машти” (Николић, 1988: 64).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50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870184500"/>
              </p:ext>
            </p:extLst>
          </p:nvPr>
        </p:nvGraphicFramePr>
        <p:xfrm>
          <a:off x="395536" y="195486"/>
          <a:ext cx="7704856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24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524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5069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Интерпретација књижевног текста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Интерпретација илустрацијом</a:t>
                      </a:r>
                      <a:endParaRPr lang="en-US" sz="200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95782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•</a:t>
                      </a:r>
                      <a:r>
                        <a:rPr lang="ru-RU" sz="1400" baseline="0" dirty="0" smtClean="0">
                          <a:latin typeface="+mn-lt"/>
                          <a:cs typeface="+mn-cs"/>
                        </a:rPr>
                        <a:t> </a:t>
                      </a:r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Сагледавање књижевног дела у целини, с истицињем „доминантних вредности”</a:t>
                      </a:r>
                    </a:p>
                    <a:p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•</a:t>
                      </a:r>
                      <a:r>
                        <a:rPr lang="ru-RU" sz="20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Интеграциони сегменти</a:t>
                      </a:r>
                    </a:p>
                    <a:p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•</a:t>
                      </a:r>
                      <a:r>
                        <a:rPr lang="ru-RU" sz="20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Уметнички доживљаји</a:t>
                      </a:r>
                    </a:p>
                    <a:p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•</a:t>
                      </a:r>
                      <a:r>
                        <a:rPr lang="ru-RU" sz="20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Целине текста</a:t>
                      </a:r>
                    </a:p>
                    <a:p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•</a:t>
                      </a:r>
                      <a:r>
                        <a:rPr lang="ru-RU" sz="20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Структурни елементи: тема, фабула, сиже, композиција, уметничке слике...</a:t>
                      </a:r>
                    </a:p>
                    <a:p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•</a:t>
                      </a:r>
                      <a:r>
                        <a:rPr lang="ru-RU" sz="20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Облици казивања</a:t>
                      </a:r>
                    </a:p>
                    <a:p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•</a:t>
                      </a:r>
                      <a:r>
                        <a:rPr lang="ru-RU" sz="20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Језичкостилски поступци (Николић, 1988: 139–140)</a:t>
                      </a:r>
                    </a:p>
                    <a:p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•</a:t>
                      </a:r>
                      <a:r>
                        <a:rPr lang="ru-RU" sz="1400" baseline="0" dirty="0" smtClean="0">
                          <a:latin typeface="+mn-lt"/>
                          <a:cs typeface="+mn-cs"/>
                        </a:rPr>
                        <a:t> </a:t>
                      </a:r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Уметнички доживљај</a:t>
                      </a:r>
                    </a:p>
                    <a:p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•</a:t>
                      </a:r>
                      <a:r>
                        <a:rPr lang="ru-RU" sz="20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Уживљавање</a:t>
                      </a:r>
                    </a:p>
                    <a:p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•</a:t>
                      </a:r>
                      <a:r>
                        <a:rPr lang="ru-RU" sz="20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Целине и сагласност са текстом</a:t>
                      </a:r>
                    </a:p>
                    <a:p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•</a:t>
                      </a:r>
                      <a:r>
                        <a:rPr lang="ru-RU" sz="20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Дограђивање маштом</a:t>
                      </a:r>
                    </a:p>
                    <a:p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•</a:t>
                      </a:r>
                      <a:r>
                        <a:rPr lang="ru-RU" sz="20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Композиција илустрације</a:t>
                      </a:r>
                    </a:p>
                    <a:p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•</a:t>
                      </a:r>
                      <a:r>
                        <a:rPr lang="ru-RU" sz="20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Начин илустровања</a:t>
                      </a:r>
                    </a:p>
                    <a:p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•</a:t>
                      </a:r>
                      <a:r>
                        <a:rPr lang="ru-RU" sz="20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Са</a:t>
                      </a:r>
                      <a:r>
                        <a:rPr lang="sr-Cyrl-RS" sz="2000" dirty="0" smtClean="0">
                          <a:latin typeface="Calibri" pitchFamily="34" charset="0"/>
                          <a:cs typeface="Calibri" pitchFamily="34" charset="0"/>
                        </a:rPr>
                        <a:t>г</a:t>
                      </a:r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ледавање целине или дела илустрације</a:t>
                      </a:r>
                    </a:p>
                    <a:p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•</a:t>
                      </a:r>
                      <a:r>
                        <a:rPr lang="ru-RU" sz="20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Просторни однос текст</a:t>
                      </a:r>
                      <a:r>
                        <a:rPr lang="ru-RU" sz="20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: илустрација</a:t>
                      </a:r>
                    </a:p>
                    <a:p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•</a:t>
                      </a:r>
                      <a:r>
                        <a:rPr lang="ru-RU" sz="2000" baseline="0" dirty="0" smtClean="0"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ru-RU" sz="2000" dirty="0" smtClean="0">
                          <a:latin typeface="Calibri" pitchFamily="34" charset="0"/>
                          <a:cs typeface="Calibri" pitchFamily="34" charset="0"/>
                        </a:rPr>
                        <a:t>Тумачење илустрације</a:t>
                      </a:r>
                    </a:p>
                    <a:p>
                      <a:endParaRPr lang="en-US" sz="1400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542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1560" y="987574"/>
            <a:ext cx="7886700" cy="3357119"/>
          </a:xfrm>
        </p:spPr>
        <p:txBody>
          <a:bodyPr/>
          <a:lstStyle/>
          <a:p>
            <a:r>
              <a:rPr lang="ru-RU" sz="2400" dirty="0">
                <a:latin typeface="Calibri" pitchFamily="34" charset="0"/>
                <a:cs typeface="Calibri" pitchFamily="34" charset="0"/>
              </a:rPr>
              <a:t>Књижевност за децу „припада сфери слободе и имагинације”, читалац помоћу </a:t>
            </a:r>
            <a:r>
              <a:rPr lang="ru-RU" sz="2400" b="1" dirty="0">
                <a:latin typeface="Calibri" pitchFamily="34" charset="0"/>
                <a:cs typeface="Calibri" pitchFamily="34" charset="0"/>
              </a:rPr>
              <a:t>маште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 конкретизује </a:t>
            </a:r>
            <a:r>
              <a:rPr lang="ru-RU" sz="2400" b="1" dirty="0">
                <a:latin typeface="Calibri" pitchFamily="34" charset="0"/>
                <a:cs typeface="Calibri" pitchFamily="34" charset="0"/>
              </a:rPr>
              <a:t>текст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.</a:t>
            </a:r>
          </a:p>
          <a:p>
            <a:pPr marL="0" indent="0">
              <a:buNone/>
            </a:pPr>
            <a:endParaRPr lang="ru-RU" sz="2400" dirty="0"/>
          </a:p>
          <a:p>
            <a:r>
              <a:rPr lang="ru-RU" sz="2400" dirty="0">
                <a:latin typeface="Calibri" pitchFamily="34" charset="0"/>
                <a:cs typeface="Calibri" pitchFamily="34" charset="0"/>
              </a:rPr>
              <a:t>Говорећи </a:t>
            </a:r>
            <a:r>
              <a:rPr lang="ru-RU" sz="2400" b="1" dirty="0">
                <a:latin typeface="Calibri" pitchFamily="34" charset="0"/>
                <a:cs typeface="Calibri" pitchFamily="34" charset="0"/>
              </a:rPr>
              <a:t>о односу текста и илустрације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текст може да преовладава, или да илустрација даје свој допринос бољем тумачењу књижевног дела. </a:t>
            </a:r>
          </a:p>
          <a:p>
            <a:pPr marL="0" indent="0">
              <a:buNone/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19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273844"/>
            <a:ext cx="8219090" cy="77085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sz="3700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Начини </a:t>
            </a:r>
            <a:r>
              <a:rPr lang="ru-RU" sz="3700" u="sng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интерпретације текста илустрацијом</a:t>
            </a:r>
            <a: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en-US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85957366"/>
              </p:ext>
            </p:extLst>
          </p:nvPr>
        </p:nvGraphicFramePr>
        <p:xfrm>
          <a:off x="251520" y="771550"/>
          <a:ext cx="8424937" cy="4251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771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147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0623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062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94114"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r-Latn-RS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Интерпретација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r-Latn-RS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Илустрација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r-Latn-RS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Процес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r-Latn-RS" sz="1800" dirty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Медиј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1435" marR="51435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0872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r-Latn-RS" sz="1600" dirty="0" smtClean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Разумевање</a:t>
                      </a:r>
                      <a:r>
                        <a:rPr lang="sr-Cyrl-RS" sz="1600" baseline="0" dirty="0" smtClean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</a:t>
                      </a:r>
                      <a:r>
                        <a:rPr lang="sr-Latn-RS" sz="1600" dirty="0" smtClean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прочитаног</a:t>
                      </a:r>
                      <a:endParaRPr lang="en-US" sz="16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1435" marR="51435" marT="0" marB="0"/>
                </a:tc>
                <a:tc rowSpan="5"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r-Latn-RS" sz="16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Имагинација</a:t>
                      </a:r>
                      <a:r>
                        <a:rPr lang="sr-Cyrl-RS" sz="16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;</a:t>
                      </a:r>
                      <a:r>
                        <a:rPr lang="sr-Latn-RS" sz="16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доцртавање започетог; групни илустративни рад; плакат; стрип; цртеж</a:t>
                      </a:r>
                      <a:r>
                        <a:rPr lang="sr-Cyrl-RS" sz="16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,</a:t>
                      </a:r>
                      <a:r>
                        <a:rPr lang="sr-Latn-RS" sz="16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слика</a:t>
                      </a:r>
                      <a:r>
                        <a:rPr lang="sr-Cyrl-RS" sz="16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,</a:t>
                      </a:r>
                      <a:r>
                        <a:rPr lang="sr-Latn-RS" sz="16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 фотографија; колаж</a:t>
                      </a:r>
                      <a:endParaRPr lang="en-US" sz="16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r-Latn-RS" sz="16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Доживљај и експресија</a:t>
                      </a:r>
                      <a:endParaRPr lang="en-US" sz="16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1435" marR="51435" marT="0" marB="0"/>
                </a:tc>
                <a:tc rowSpan="5"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r-Latn-RS" sz="16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Папирна илустрација, постер-билборд; анимација; игрица</a:t>
                      </a:r>
                      <a:endParaRPr lang="en-US" sz="16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30872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r-Latn-RS" sz="16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Тумачење</a:t>
                      </a:r>
                      <a:endParaRPr lang="en-US" sz="16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1435" marR="5143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r-Latn-RS" sz="16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Критичко мишљење</a:t>
                      </a:r>
                      <a:endParaRPr lang="en-US" sz="16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1435" marR="5143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9864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r-Latn-RS" sz="16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Истицање поруке</a:t>
                      </a:r>
                      <a:endParaRPr lang="en-US" sz="16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1435" marR="5143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r-Latn-RS" sz="16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Индуктивно-дедуктивно закључивање; „проширивање” </a:t>
                      </a:r>
                      <a:r>
                        <a:rPr lang="sr-Latn-RS" sz="1600" i="1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места неодређености</a:t>
                      </a:r>
                      <a:endParaRPr lang="en-US" sz="16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1435" marR="5143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30872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r-Latn-RS" sz="16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Тема, фабула, мотив</a:t>
                      </a:r>
                      <a:endParaRPr lang="en-US" sz="16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1435" marR="5143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41879">
                <a:tc>
                  <a:txBody>
                    <a:bodyPr/>
                    <a:lstStyle/>
                    <a:p>
                      <a:pPr indent="457200" algn="l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sr-Cyrl-RS" sz="16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Л</a:t>
                      </a:r>
                      <a:r>
                        <a:rPr lang="sr-Latn-RS" sz="16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икови/лирски субјект</a:t>
                      </a:r>
                      <a:r>
                        <a:rPr lang="sr-Cyrl-RS" sz="1600" dirty="0">
                          <a:effectLst/>
                          <a:latin typeface="Calibri" pitchFamily="34" charset="0"/>
                          <a:ea typeface="Calibri"/>
                          <a:cs typeface="Calibri" pitchFamily="34" charset="0"/>
                        </a:rPr>
                        <a:t>...</a:t>
                      </a:r>
                      <a:endParaRPr lang="en-US" sz="1600" dirty="0">
                        <a:effectLst/>
                        <a:latin typeface="Calibri" pitchFamily="34" charset="0"/>
                        <a:ea typeface="Calibri"/>
                        <a:cs typeface="Calibri" pitchFamily="34" charset="0"/>
                      </a:endParaRPr>
                    </a:p>
                  </a:txBody>
                  <a:tcPr marL="51435" marR="51435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373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1560" y="411510"/>
            <a:ext cx="7886700" cy="4005467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Наставна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средства треба сагледавати из домена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функционалности</a:t>
            </a:r>
            <a:r>
              <a:rPr lang="ru-RU" dirty="0">
                <a:latin typeface="Calibri" pitchFamily="34" charset="0"/>
                <a:cs typeface="Calibri" pitchFamily="34" charset="0"/>
              </a:rPr>
              <a:t> дела кроз припрему, рецепцију, читање, доживљај, интерпретацију и вредновање књижевног дела (Павловић, 2000: 45). </a:t>
            </a: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Илустрацију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као „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не-текстовни</a:t>
            </a:r>
            <a:r>
              <a:rPr lang="ru-RU" dirty="0">
                <a:latin typeface="Calibri" pitchFamily="34" charset="0"/>
                <a:cs typeface="Calibri" pitchFamily="34" charset="0"/>
              </a:rPr>
              <a:t>” медиј,  можемо сврстати у средства са индиректним дејством (Илић, 1997; Павловић, 2000).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99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95486"/>
            <a:ext cx="8064896" cy="857250"/>
          </a:xfrm>
        </p:spPr>
        <p:txBody>
          <a:bodyPr>
            <a:normAutofit fontScale="90000"/>
          </a:bodyPr>
          <a:lstStyle/>
          <a:p>
            <a:pPr algn="ctr"/>
            <a:r>
              <a:rPr lang="ru-RU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Примери </a:t>
            </a:r>
            <a:r>
              <a:rPr lang="ru-RU" u="sng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из педагошке праксе: </a:t>
            </a:r>
            <a:r>
              <a:rPr lang="ru-RU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ru-RU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ru-RU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интерпретација текста илустрацијом</a:t>
            </a:r>
            <a:endParaRPr lang="en-US" u="sng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131590"/>
            <a:ext cx="8329612" cy="3850481"/>
          </a:xfrm>
        </p:spPr>
        <p:txBody>
          <a:bodyPr>
            <a:normAutofit/>
          </a:bodyPr>
          <a:lstStyle/>
          <a:p>
            <a:pPr algn="just">
              <a:lnSpc>
                <a:spcPct val="130000"/>
              </a:lnSpc>
              <a:spcBef>
                <a:spcPts val="450"/>
              </a:spcBef>
              <a:buNone/>
            </a:pPr>
            <a:r>
              <a:rPr lang="ru-RU" sz="1800" dirty="0" smtClean="0">
                <a:latin typeface="Calibri" pitchFamily="34" charset="0"/>
                <a:cs typeface="Calibri" pitchFamily="34" charset="0"/>
              </a:rPr>
              <a:t>(1)</a:t>
            </a:r>
            <a:r>
              <a:rPr lang="sr-Latn-RS" sz="1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000" dirty="0" smtClean="0">
                <a:latin typeface="Calibri" pitchFamily="34" charset="0"/>
                <a:cs typeface="Calibri" pitchFamily="34" charset="0"/>
              </a:rPr>
              <a:t>Интерпретација </a:t>
            </a:r>
            <a:r>
              <a:rPr lang="ru-RU" sz="2000" dirty="0">
                <a:latin typeface="Calibri" pitchFamily="34" charset="0"/>
                <a:cs typeface="Calibri" pitchFamily="34" charset="0"/>
              </a:rPr>
              <a:t>дело </a:t>
            </a:r>
            <a:r>
              <a:rPr lang="ru-RU" sz="2000" dirty="0" smtClean="0">
                <a:latin typeface="Calibri" pitchFamily="34" charset="0"/>
                <a:cs typeface="Calibri" pitchFamily="34" charset="0"/>
              </a:rPr>
              <a:t>илустрацијом </a:t>
            </a:r>
            <a:r>
              <a:rPr lang="ru-RU" sz="2000" b="1" dirty="0" smtClean="0">
                <a:latin typeface="Calibri" pitchFamily="34" charset="0"/>
                <a:cs typeface="Calibri" pitchFamily="34" charset="0"/>
              </a:rPr>
              <a:t>након читања </a:t>
            </a:r>
            <a:r>
              <a:rPr lang="ru-RU" sz="2000" dirty="0" smtClean="0">
                <a:latin typeface="Calibri" pitchFamily="34" charset="0"/>
                <a:cs typeface="Calibri" pitchFamily="34" charset="0"/>
              </a:rPr>
              <a:t>текста;</a:t>
            </a:r>
            <a:endParaRPr lang="ru-RU" sz="2000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30000"/>
              </a:lnSpc>
              <a:spcBef>
                <a:spcPts val="450"/>
              </a:spcBef>
              <a:buNone/>
            </a:pPr>
            <a:r>
              <a:rPr lang="ru-RU" sz="2000" dirty="0" smtClean="0">
                <a:latin typeface="Calibri" pitchFamily="34" charset="0"/>
                <a:cs typeface="Calibri" pitchFamily="34" charset="0"/>
              </a:rPr>
              <a:t>(2) </a:t>
            </a:r>
            <a:r>
              <a:rPr lang="ru-RU" sz="2000" b="1" dirty="0" smtClean="0">
                <a:latin typeface="Calibri" pitchFamily="34" charset="0"/>
                <a:cs typeface="Calibri" pitchFamily="34" charset="0"/>
              </a:rPr>
              <a:t>Поређење</a:t>
            </a:r>
            <a:r>
              <a:rPr lang="ru-RU" sz="20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000" dirty="0">
                <a:latin typeface="Calibri" pitchFamily="34" charset="0"/>
                <a:cs typeface="Calibri" pitchFamily="34" charset="0"/>
              </a:rPr>
              <a:t>илустрације из читанки пре књижевне интерпретације дела и након усмене интерпретације дела;</a:t>
            </a:r>
          </a:p>
          <a:p>
            <a:pPr algn="just">
              <a:lnSpc>
                <a:spcPct val="130000"/>
              </a:lnSpc>
              <a:spcBef>
                <a:spcPts val="450"/>
              </a:spcBef>
              <a:buNone/>
            </a:pPr>
            <a:r>
              <a:rPr lang="ru-RU" sz="2000" dirty="0">
                <a:latin typeface="Calibri" pitchFamily="34" charset="0"/>
                <a:cs typeface="Calibri" pitchFamily="34" charset="0"/>
              </a:rPr>
              <a:t>(3) „Зимско јутро” Војислава Илића;</a:t>
            </a:r>
          </a:p>
          <a:p>
            <a:pPr algn="just">
              <a:lnSpc>
                <a:spcPct val="130000"/>
              </a:lnSpc>
              <a:spcBef>
                <a:spcPts val="450"/>
              </a:spcBef>
              <a:buNone/>
            </a:pPr>
            <a:r>
              <a:rPr lang="ru-RU" sz="2000" dirty="0">
                <a:latin typeface="Calibri" pitchFamily="34" charset="0"/>
                <a:cs typeface="Calibri" pitchFamily="34" charset="0"/>
              </a:rPr>
              <a:t>(4) „Аска и вук” Иве Андрића;</a:t>
            </a:r>
          </a:p>
          <a:p>
            <a:pPr algn="just">
              <a:lnSpc>
                <a:spcPct val="130000"/>
              </a:lnSpc>
              <a:spcBef>
                <a:spcPts val="450"/>
              </a:spcBef>
              <a:buNone/>
            </a:pPr>
            <a:r>
              <a:rPr lang="ru-RU" sz="2000" dirty="0">
                <a:latin typeface="Calibri" pitchFamily="34" charset="0"/>
                <a:cs typeface="Calibri" pitchFamily="34" charset="0"/>
              </a:rPr>
              <a:t>(5) „Плави чуперак” Мирослава Антића;</a:t>
            </a:r>
          </a:p>
          <a:p>
            <a:pPr algn="just">
              <a:lnSpc>
                <a:spcPct val="130000"/>
              </a:lnSpc>
              <a:spcBef>
                <a:spcPts val="450"/>
              </a:spcBef>
              <a:buNone/>
            </a:pPr>
            <a:r>
              <a:rPr lang="ru-RU" sz="2000" dirty="0">
                <a:latin typeface="Calibri" pitchFamily="34" charset="0"/>
                <a:cs typeface="Calibri" pitchFamily="34" charset="0"/>
              </a:rPr>
              <a:t>(6) „Дечаци Павлове улице” Ференца Молнара;</a:t>
            </a:r>
          </a:p>
          <a:p>
            <a:pPr algn="just">
              <a:lnSpc>
                <a:spcPct val="130000"/>
              </a:lnSpc>
              <a:spcBef>
                <a:spcPts val="450"/>
              </a:spcBef>
              <a:buNone/>
            </a:pPr>
            <a:r>
              <a:rPr lang="ru-RU" sz="2000" dirty="0">
                <a:latin typeface="Calibri" pitchFamily="34" charset="0"/>
                <a:cs typeface="Calibri" pitchFamily="34" charset="0"/>
              </a:rPr>
              <a:t>(7) „Том Сојер” Марка Твена. </a:t>
            </a:r>
          </a:p>
          <a:p>
            <a:pPr marL="0" indent="0">
              <a:lnSpc>
                <a:spcPct val="120000"/>
              </a:lnSpc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98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052" y="123478"/>
            <a:ext cx="8089009" cy="857250"/>
          </a:xfrm>
        </p:spPr>
        <p:txBody>
          <a:bodyPr>
            <a:normAutofit fontScale="90000"/>
          </a:bodyPr>
          <a:lstStyle/>
          <a:p>
            <a:r>
              <a:rPr lang="ru-RU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Интерпретирање дела илустрацијом (након читања дела):</a:t>
            </a:r>
            <a:endParaRPr lang="en-US" u="sng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4" name="Picture 2" descr="D:\doktorske1\DOKTORAT\ankete\ilustracije maljutak\skenirano2\2021-02-04 08-11-05_0003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60243"/>
            <a:ext cx="2810108" cy="28602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5" name="Picture 3" descr="D:\doktorske1\DOKTORAT\ankete\ilustracije maljutak\skenirano2\2021-02-04 08-13-46_0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610" y="1401368"/>
            <a:ext cx="2130144" cy="283888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3076" name="Picture 4" descr="D:\doktorske1\DOKTORAT\ankete\ilustracije maljutak\skenirano2\2021-02-04 08-12-19_000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2206" y="1428743"/>
            <a:ext cx="2474003" cy="28388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7017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8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67" y="267494"/>
            <a:ext cx="3732906" cy="2817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778" y="1131590"/>
            <a:ext cx="4154159" cy="2931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972530"/>
            <a:ext cx="3725210" cy="1906765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246839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9552" y="627534"/>
            <a:ext cx="7886700" cy="398037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(2, 3)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Поређење илустрације из читанки пре књижевне интерпретације дела и након усмене интерпретације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дела:</a:t>
            </a:r>
          </a:p>
          <a:p>
            <a:pPr marL="0" indent="0">
              <a:buNone/>
            </a:pP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Ученицма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су дате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илустрације</a:t>
            </a:r>
            <a:r>
              <a:rPr lang="ru-RU" dirty="0">
                <a:latin typeface="Calibri" pitchFamily="34" charset="0"/>
                <a:cs typeface="Calibri" pitchFamily="34" charset="0"/>
              </a:rPr>
              <a:t> дела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пре</a:t>
            </a:r>
            <a:r>
              <a:rPr lang="ru-RU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интерпретације;</a:t>
            </a:r>
          </a:p>
          <a:p>
            <a:pPr marL="0" indent="0">
              <a:buNone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 </a:t>
            </a:r>
            <a:endParaRPr lang="ru-RU" dirty="0">
              <a:latin typeface="Calibri" pitchFamily="34" charset="0"/>
              <a:cs typeface="Calibri" pitchFamily="34" charset="0"/>
            </a:endParaRPr>
          </a:p>
          <a:p>
            <a:r>
              <a:rPr lang="ru-RU" b="1" dirty="0">
                <a:latin typeface="Calibri" pitchFamily="34" charset="0"/>
                <a:cs typeface="Calibri" pitchFamily="34" charset="0"/>
              </a:rPr>
              <a:t>Поредили</a:t>
            </a:r>
            <a:r>
              <a:rPr lang="ru-RU" dirty="0">
                <a:latin typeface="Calibri" pitchFamily="34" charset="0"/>
                <a:cs typeface="Calibri" pitchFamily="34" charset="0"/>
              </a:rPr>
              <a:t> су се одговори који су настали интерпретирањем истог дела и поновним гледањем и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тумачењем илустрација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које прате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текст;</a:t>
            </a:r>
          </a:p>
          <a:p>
            <a:pPr marL="0" indent="0">
              <a:buNone/>
            </a:pP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dirty="0" smtClean="0">
                <a:latin typeface="Calibri" pitchFamily="34" charset="0"/>
                <a:cs typeface="Calibri" pitchFamily="34" charset="0"/>
              </a:rPr>
              <a:t>Самостално </a:t>
            </a:r>
            <a:r>
              <a:rPr lang="ru-RU" b="1" dirty="0" smtClean="0">
                <a:latin typeface="Calibri" pitchFamily="34" charset="0"/>
                <a:cs typeface="Calibri" pitchFamily="34" charset="0"/>
              </a:rPr>
              <a:t>стварање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. </a:t>
            </a:r>
            <a:endParaRPr lang="ru-RU" dirty="0"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61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-92546"/>
            <a:ext cx="7467600" cy="857250"/>
          </a:xfrm>
        </p:spPr>
        <p:txBody>
          <a:bodyPr/>
          <a:lstStyle/>
          <a:p>
            <a:r>
              <a:rPr lang="ru-RU" u="sng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„Зимско јутро” Војислав </a:t>
            </a:r>
            <a:r>
              <a:rPr lang="ru-RU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Илић</a:t>
            </a:r>
            <a:endParaRPr lang="en-US" u="sng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539552" y="2859782"/>
            <a:ext cx="3657600" cy="401216"/>
          </a:xfrm>
        </p:spPr>
        <p:txBody>
          <a:bodyPr>
            <a:normAutofit fontScale="77500" lnSpcReduction="20000"/>
          </a:bodyPr>
          <a:lstStyle/>
          <a:p>
            <a:r>
              <a:rPr lang="sr-Cyrl-RS" dirty="0" smtClean="0">
                <a:latin typeface="Calibri" pitchFamily="34" charset="0"/>
                <a:cs typeface="Calibri" pitchFamily="34" charset="0"/>
              </a:rPr>
              <a:t>Илустрација 1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995102" y="2388307"/>
            <a:ext cx="3657600" cy="329208"/>
          </a:xfrm>
        </p:spPr>
        <p:txBody>
          <a:bodyPr>
            <a:normAutofit fontScale="77500" lnSpcReduction="20000"/>
          </a:bodyPr>
          <a:lstStyle/>
          <a:p>
            <a:r>
              <a:rPr lang="sr-Cyrl-RS" dirty="0" smtClean="0">
                <a:latin typeface="Calibri" pitchFamily="34" charset="0"/>
                <a:cs typeface="Calibri" pitchFamily="34" charset="0"/>
              </a:rPr>
              <a:t>Илустрација 2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7574"/>
            <a:ext cx="3988722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859782"/>
            <a:ext cx="3998333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874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1560" y="555526"/>
            <a:ext cx="7467600" cy="4227930"/>
          </a:xfrm>
        </p:spPr>
        <p:txBody>
          <a:bodyPr>
            <a:normAutofit fontScale="92500" lnSpcReduction="20000"/>
          </a:bodyPr>
          <a:lstStyle/>
          <a:p>
            <a:r>
              <a:rPr lang="ru-RU" b="1" u="sng" dirty="0">
                <a:latin typeface="Calibri" pitchFamily="34" charset="0"/>
                <a:cs typeface="Calibri" pitchFamily="34" charset="0"/>
              </a:rPr>
              <a:t>Илустрација </a:t>
            </a:r>
            <a:r>
              <a:rPr lang="ru-RU" b="1" u="sng" dirty="0" smtClean="0">
                <a:latin typeface="Calibri" pitchFamily="34" charset="0"/>
                <a:cs typeface="Calibri" pitchFamily="34" charset="0"/>
              </a:rPr>
              <a:t>1</a:t>
            </a:r>
            <a:r>
              <a:rPr lang="ru-RU" b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b="1" u="sng" dirty="0" smtClean="0">
                <a:latin typeface="Calibri" pitchFamily="34" charset="0"/>
                <a:cs typeface="Calibri" pitchFamily="34" charset="0"/>
              </a:rPr>
              <a:t>(пре интерпретације):</a:t>
            </a:r>
            <a:endParaRPr lang="ru-RU" b="1" u="sng" dirty="0">
              <a:latin typeface="Calibri" pitchFamily="34" charset="0"/>
              <a:cs typeface="Calibri" pitchFamily="34" charset="0"/>
            </a:endParaRPr>
          </a:p>
          <a:p>
            <a:endParaRPr lang="ru-RU" dirty="0">
              <a:latin typeface="Calibri" pitchFamily="34" charset="0"/>
              <a:cs typeface="Calibri" pitchFamily="34" charset="0"/>
            </a:endParaRPr>
          </a:p>
          <a:p>
            <a:r>
              <a:rPr lang="ru-RU" sz="2600" i="1" dirty="0" smtClean="0">
                <a:latin typeface="Calibri" pitchFamily="34" charset="0"/>
                <a:cs typeface="Calibri" pitchFamily="34" charset="0"/>
              </a:rPr>
              <a:t>Зимски лов.</a:t>
            </a:r>
            <a:endParaRPr lang="ru-RU" sz="2600" i="1" dirty="0">
              <a:latin typeface="Calibri" pitchFamily="34" charset="0"/>
              <a:cs typeface="Calibri" pitchFamily="34" charset="0"/>
            </a:endParaRPr>
          </a:p>
          <a:p>
            <a:r>
              <a:rPr lang="ru-RU" sz="2600" i="1" dirty="0" smtClean="0">
                <a:latin typeface="Calibri" pitchFamily="34" charset="0"/>
                <a:cs typeface="Calibri" pitchFamily="34" charset="0"/>
              </a:rPr>
              <a:t>Зимски </a:t>
            </a:r>
            <a:r>
              <a:rPr lang="ru-RU" sz="2600" i="1" dirty="0">
                <a:latin typeface="Calibri" pitchFamily="34" charset="0"/>
                <a:cs typeface="Calibri" pitchFamily="34" charset="0"/>
              </a:rPr>
              <a:t>дан, људи су по путевима.</a:t>
            </a:r>
          </a:p>
          <a:p>
            <a:r>
              <a:rPr lang="ru-RU" sz="2600" i="1" dirty="0" smtClean="0">
                <a:latin typeface="Calibri" pitchFamily="34" charset="0"/>
                <a:cs typeface="Calibri" pitchFamily="34" charset="0"/>
              </a:rPr>
              <a:t>Ловац </a:t>
            </a:r>
            <a:r>
              <a:rPr lang="ru-RU" sz="2600" i="1" dirty="0">
                <a:latin typeface="Calibri" pitchFamily="34" charset="0"/>
                <a:cs typeface="Calibri" pitchFamily="34" charset="0"/>
              </a:rPr>
              <a:t>је кренуо у потеру за храном, док за њим иде зец којег ловац није приметио. </a:t>
            </a:r>
            <a:r>
              <a:rPr lang="ru-RU" sz="2600" i="1" dirty="0" smtClean="0">
                <a:latin typeface="Calibri" pitchFamily="34" charset="0"/>
                <a:cs typeface="Calibri" pitchFamily="34" charset="0"/>
              </a:rPr>
              <a:t>Веје </a:t>
            </a:r>
            <a:r>
              <a:rPr lang="ru-RU" sz="2600" i="1" dirty="0">
                <a:latin typeface="Calibri" pitchFamily="34" charset="0"/>
                <a:cs typeface="Calibri" pitchFamily="34" charset="0"/>
              </a:rPr>
              <a:t>снег.</a:t>
            </a:r>
          </a:p>
          <a:p>
            <a:r>
              <a:rPr lang="ru-RU" sz="2600" i="1" dirty="0" smtClean="0">
                <a:latin typeface="Calibri" pitchFamily="34" charset="0"/>
                <a:cs typeface="Calibri" pitchFamily="34" charset="0"/>
              </a:rPr>
              <a:t>Видим </a:t>
            </a:r>
            <a:r>
              <a:rPr lang="ru-RU" sz="2600" i="1" dirty="0">
                <a:latin typeface="Calibri" pitchFamily="34" charset="0"/>
                <a:cs typeface="Calibri" pitchFamily="34" charset="0"/>
              </a:rPr>
              <a:t>човека са брковима и зеленим шеширом са пером, и видим зеца.</a:t>
            </a:r>
          </a:p>
          <a:p>
            <a:r>
              <a:rPr lang="ru-RU" sz="2600" i="1" dirty="0" smtClean="0">
                <a:latin typeface="Calibri" pitchFamily="34" charset="0"/>
                <a:cs typeface="Calibri" pitchFamily="34" charset="0"/>
              </a:rPr>
              <a:t>Бркати </a:t>
            </a:r>
            <a:r>
              <a:rPr lang="ru-RU" sz="2600" i="1" dirty="0">
                <a:latin typeface="Calibri" pitchFamily="34" charset="0"/>
                <a:cs typeface="Calibri" pitchFamily="34" charset="0"/>
              </a:rPr>
              <a:t>човек са пушком.</a:t>
            </a:r>
          </a:p>
          <a:p>
            <a:r>
              <a:rPr lang="ru-RU" sz="2600" i="1" dirty="0" smtClean="0">
                <a:latin typeface="Calibri" pitchFamily="34" charset="0"/>
                <a:cs typeface="Calibri" pitchFamily="34" charset="0"/>
              </a:rPr>
              <a:t>Бркати </a:t>
            </a:r>
            <a:r>
              <a:rPr lang="ru-RU" sz="2600" i="1" dirty="0">
                <a:latin typeface="Calibri" pitchFamily="34" charset="0"/>
                <a:cs typeface="Calibri" pitchFamily="34" charset="0"/>
              </a:rPr>
              <a:t>Робин Худ са псом.</a:t>
            </a:r>
          </a:p>
          <a:p>
            <a:r>
              <a:rPr lang="ru-RU" sz="2600" i="1" dirty="0" smtClean="0">
                <a:latin typeface="Calibri" pitchFamily="34" charset="0"/>
                <a:cs typeface="Calibri" pitchFamily="34" charset="0"/>
              </a:rPr>
              <a:t>Видим </a:t>
            </a:r>
            <a:r>
              <a:rPr lang="ru-RU" sz="2600" i="1" dirty="0">
                <a:latin typeface="Calibri" pitchFamily="34" charset="0"/>
                <a:cs typeface="Calibri" pitchFamily="34" charset="0"/>
              </a:rPr>
              <a:t>ловца који се припрема за лов.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21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611560" y="267494"/>
            <a:ext cx="7560840" cy="45397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Calibri" pitchFamily="34" charset="0"/>
                <a:cs typeface="Calibri" pitchFamily="34" charset="0"/>
              </a:rPr>
              <a:t>Ловац </a:t>
            </a:r>
            <a:r>
              <a:rPr lang="ru-RU" i="1" dirty="0">
                <a:latin typeface="Calibri" pitchFamily="34" charset="0"/>
                <a:cs typeface="Calibri" pitchFamily="34" charset="0"/>
              </a:rPr>
              <a:t>који се враћа из лова. Припада песми „Зимско јутро”.</a:t>
            </a:r>
          </a:p>
          <a:p>
            <a:r>
              <a:rPr lang="ru-RU" i="1" dirty="0" smtClean="0">
                <a:latin typeface="Calibri" pitchFamily="34" charset="0"/>
                <a:cs typeface="Calibri" pitchFamily="34" charset="0"/>
              </a:rPr>
              <a:t>Ловац</a:t>
            </a:r>
            <a:r>
              <a:rPr lang="ru-RU" i="1" dirty="0">
                <a:latin typeface="Calibri" pitchFamily="34" charset="0"/>
                <a:cs typeface="Calibri" pitchFamily="34" charset="0"/>
              </a:rPr>
              <a:t>, зец, дрвеће и снег. Не постоји у песми.</a:t>
            </a:r>
          </a:p>
          <a:p>
            <a:r>
              <a:rPr lang="ru-RU" i="1" dirty="0" smtClean="0">
                <a:latin typeface="Calibri" pitchFamily="34" charset="0"/>
                <a:cs typeface="Calibri" pitchFamily="34" charset="0"/>
              </a:rPr>
              <a:t>Ова </a:t>
            </a:r>
            <a:r>
              <a:rPr lang="ru-RU" i="1" dirty="0">
                <a:latin typeface="Calibri" pitchFamily="34" charset="0"/>
                <a:cs typeface="Calibri" pitchFamily="34" charset="0"/>
              </a:rPr>
              <a:t>илустрација не припада песми.</a:t>
            </a:r>
          </a:p>
          <a:p>
            <a:r>
              <a:rPr lang="ru-RU" i="1" dirty="0" smtClean="0">
                <a:latin typeface="Calibri" pitchFamily="34" charset="0"/>
                <a:cs typeface="Calibri" pitchFamily="34" charset="0"/>
              </a:rPr>
              <a:t>На </a:t>
            </a:r>
            <a:r>
              <a:rPr lang="ru-RU" i="1" dirty="0">
                <a:latin typeface="Calibri" pitchFamily="34" charset="0"/>
                <a:cs typeface="Calibri" pitchFamily="34" charset="0"/>
              </a:rPr>
              <a:t>слици видим ловца док је иза њега село прекривено снегом. Илустрација је повезана са песмом „Зимско јутро”.</a:t>
            </a:r>
          </a:p>
          <a:p>
            <a:r>
              <a:rPr lang="ru-RU" i="1" dirty="0" smtClean="0">
                <a:latin typeface="Calibri" pitchFamily="34" charset="0"/>
                <a:cs typeface="Calibri" pitchFamily="34" charset="0"/>
              </a:rPr>
              <a:t>Ловац </a:t>
            </a:r>
            <a:r>
              <a:rPr lang="ru-RU" i="1" dirty="0">
                <a:latin typeface="Calibri" pitchFamily="34" charset="0"/>
                <a:cs typeface="Calibri" pitchFamily="34" charset="0"/>
              </a:rPr>
              <a:t>у шуми.</a:t>
            </a:r>
          </a:p>
          <a:p>
            <a:r>
              <a:rPr lang="ru-RU" i="1" dirty="0" smtClean="0">
                <a:latin typeface="Calibri" pitchFamily="34" charset="0"/>
                <a:cs typeface="Calibri" pitchFamily="34" charset="0"/>
              </a:rPr>
              <a:t>Ова </a:t>
            </a:r>
            <a:r>
              <a:rPr lang="ru-RU" i="1" dirty="0">
                <a:latin typeface="Calibri" pitchFamily="34" charset="0"/>
                <a:cs typeface="Calibri" pitchFamily="34" charset="0"/>
              </a:rPr>
              <a:t>илустрација се баш не слаже са песмом. Нису се спомињала брда, али је ловац добро приказан и пас је поред њега.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34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11510"/>
            <a:ext cx="8003232" cy="4443954"/>
          </a:xfrm>
        </p:spPr>
        <p:txBody>
          <a:bodyPr>
            <a:normAutofit lnSpcReduction="10000"/>
          </a:bodyPr>
          <a:lstStyle/>
          <a:p>
            <a:r>
              <a:rPr lang="ru-RU" dirty="0">
                <a:latin typeface="Calibri" pitchFamily="34" charset="0"/>
                <a:cs typeface="Calibri" pitchFamily="34" charset="0"/>
              </a:rPr>
              <a:t>Пре интерпретације ученици (Г1) лако уочавају елементе на илустрацијама.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Фантазијски се уживљавају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што видимо из тврдњи да доживљавају ловца снужденог, вредног;  да је рано јутро, да се надају да ће у лову бити успешан; али и да је ловац Робин Худ, а пас зец, односно вук.</a:t>
            </a:r>
          </a:p>
          <a:p>
            <a:r>
              <a:rPr lang="ru-RU" dirty="0">
                <a:latin typeface="Calibri" pitchFamily="34" charset="0"/>
                <a:cs typeface="Calibri" pitchFamily="34" charset="0"/>
              </a:rPr>
              <a:t>После интерпретације (Г2)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уочавају се конструкције из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песме: </a:t>
            </a:r>
            <a:r>
              <a:rPr lang="ru-RU" b="1" i="1" dirty="0">
                <a:latin typeface="Calibri" pitchFamily="34" charset="0"/>
                <a:cs typeface="Calibri" pitchFamily="34" charset="0"/>
              </a:rPr>
              <a:t>зимско јутро</a:t>
            </a:r>
            <a:r>
              <a:rPr lang="ru-RU" dirty="0">
                <a:latin typeface="Calibri" pitchFamily="34" charset="0"/>
                <a:cs typeface="Calibri" pitchFamily="34" charset="0"/>
              </a:rPr>
              <a:t>; </a:t>
            </a:r>
            <a:r>
              <a:rPr lang="ru-RU" b="1" i="1" dirty="0">
                <a:latin typeface="Calibri" pitchFamily="34" charset="0"/>
                <a:cs typeface="Calibri" pitchFamily="34" charset="0"/>
              </a:rPr>
              <a:t>мами псе</a:t>
            </a:r>
            <a:r>
              <a:rPr lang="ru-RU" dirty="0">
                <a:latin typeface="Calibri" pitchFamily="34" charset="0"/>
                <a:cs typeface="Calibri" pitchFamily="34" charset="0"/>
              </a:rPr>
              <a:t>; </a:t>
            </a:r>
            <a:r>
              <a:rPr lang="ru-RU" b="1" i="1" dirty="0">
                <a:latin typeface="Calibri" pitchFamily="34" charset="0"/>
                <a:cs typeface="Calibri" pitchFamily="34" charset="0"/>
              </a:rPr>
              <a:t>влада мир</a:t>
            </a:r>
            <a:r>
              <a:rPr lang="ru-RU" dirty="0">
                <a:latin typeface="Calibri" pitchFamily="34" charset="0"/>
                <a:cs typeface="Calibri" pitchFamily="34" charset="0"/>
              </a:rPr>
              <a:t>; </a:t>
            </a:r>
            <a:r>
              <a:rPr lang="ru-RU" b="1" i="1" dirty="0">
                <a:latin typeface="Calibri" pitchFamily="34" charset="0"/>
                <a:cs typeface="Calibri" pitchFamily="34" charset="0"/>
              </a:rPr>
              <a:t>танак и бео снег који је покрио поља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</a:t>
            </a:r>
            <a:r>
              <a:rPr lang="ru-RU" b="1" i="1" dirty="0">
                <a:latin typeface="Calibri" pitchFamily="34" charset="0"/>
                <a:cs typeface="Calibri" pitchFamily="34" charset="0"/>
              </a:rPr>
              <a:t>тршчане кровове и равни</a:t>
            </a:r>
            <a:r>
              <a:rPr lang="ru-RU" dirty="0">
                <a:latin typeface="Calibri" pitchFamily="34" charset="0"/>
                <a:cs typeface="Calibri" pitchFamily="34" charset="0"/>
              </a:rPr>
              <a:t>; </a:t>
            </a:r>
            <a:r>
              <a:rPr lang="ru-RU" b="1" i="1" dirty="0">
                <a:latin typeface="Calibri" pitchFamily="34" charset="0"/>
                <a:cs typeface="Calibri" pitchFamily="34" charset="0"/>
              </a:rPr>
              <a:t>будан петао</a:t>
            </a:r>
            <a:r>
              <a:rPr lang="ru-RU" dirty="0">
                <a:latin typeface="Calibri" pitchFamily="34" charset="0"/>
                <a:cs typeface="Calibri" pitchFamily="34" charset="0"/>
              </a:rPr>
              <a:t>. Закључујемо да је утицај песме на доживљај интерпретације присутан, те да је садржај песме лакше повезати и допунити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илустрацијом.</a:t>
            </a:r>
            <a:endParaRPr lang="ru-RU" dirty="0"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86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746"/>
            <a:ext cx="7467600" cy="857250"/>
          </a:xfrm>
        </p:spPr>
        <p:txBody>
          <a:bodyPr/>
          <a:lstStyle/>
          <a:p>
            <a:pPr algn="ctr"/>
            <a:r>
              <a:rPr lang="sr-Cyrl-RS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„Аска и вук”Иво Андрић</a:t>
            </a:r>
            <a:endParaRPr lang="en-US" u="sng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Content Placeholder 8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203598"/>
            <a:ext cx="2369127" cy="3262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203598"/>
            <a:ext cx="3323844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2762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55576" y="195486"/>
            <a:ext cx="7467600" cy="46085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600" b="1" dirty="0">
                <a:latin typeface="Calibri" pitchFamily="34" charset="0"/>
                <a:cs typeface="Calibri" pitchFamily="34" charset="0"/>
              </a:rPr>
              <a:t>Кораци у раду</a:t>
            </a:r>
            <a:r>
              <a:rPr lang="ru-RU" sz="2600" b="1" dirty="0" smtClean="0">
                <a:latin typeface="Calibri" pitchFamily="34" charset="0"/>
                <a:cs typeface="Calibri" pitchFamily="34" charset="0"/>
              </a:rPr>
              <a:t>:</a:t>
            </a:r>
          </a:p>
          <a:p>
            <a:pPr marL="0" indent="0">
              <a:buNone/>
            </a:pPr>
            <a:endParaRPr lang="ru-RU" sz="2600" b="1" dirty="0" smtClean="0">
              <a:latin typeface="Calibri" pitchFamily="34" charset="0"/>
              <a:cs typeface="Calibri" pitchFamily="34" charset="0"/>
            </a:endParaRPr>
          </a:p>
          <a:p>
            <a:r>
              <a:rPr lang="ru-RU" sz="2600" u="sng" dirty="0" smtClean="0">
                <a:latin typeface="Calibri" pitchFamily="34" charset="0"/>
                <a:cs typeface="Calibri" pitchFamily="34" charset="0"/>
              </a:rPr>
              <a:t>Српски </a:t>
            </a:r>
            <a:r>
              <a:rPr lang="ru-RU" sz="2600" u="sng" dirty="0">
                <a:latin typeface="Calibri" pitchFamily="34" charset="0"/>
                <a:cs typeface="Calibri" pitchFamily="34" charset="0"/>
              </a:rPr>
              <a:t>језик и књижевност:</a:t>
            </a:r>
          </a:p>
          <a:p>
            <a:r>
              <a:rPr lang="ru-RU" sz="2600" dirty="0">
                <a:latin typeface="Calibri" pitchFamily="34" charset="0"/>
                <a:cs typeface="Calibri" pitchFamily="34" charset="0"/>
              </a:rPr>
              <a:t>1.	Истраживачки задаци</a:t>
            </a:r>
          </a:p>
          <a:p>
            <a:r>
              <a:rPr lang="ru-RU" sz="2600" dirty="0">
                <a:latin typeface="Calibri" pitchFamily="34" charset="0"/>
                <a:cs typeface="Calibri" pitchFamily="34" charset="0"/>
              </a:rPr>
              <a:t>2.	ППТ презентације о делу и писцу</a:t>
            </a:r>
          </a:p>
          <a:p>
            <a:r>
              <a:rPr lang="ru-RU" sz="2600" dirty="0">
                <a:latin typeface="Calibri" pitchFamily="34" charset="0"/>
                <a:cs typeface="Calibri" pitchFamily="34" charset="0"/>
              </a:rPr>
              <a:t>3.	Илистрације/стрип дела</a:t>
            </a:r>
          </a:p>
          <a:p>
            <a:endParaRPr lang="ru-RU" sz="2600" u="sng" dirty="0">
              <a:latin typeface="Calibri" pitchFamily="34" charset="0"/>
              <a:cs typeface="Calibri" pitchFamily="34" charset="0"/>
            </a:endParaRPr>
          </a:p>
          <a:p>
            <a:r>
              <a:rPr lang="ru-RU" sz="2600" u="sng" dirty="0">
                <a:latin typeface="Calibri" pitchFamily="34" charset="0"/>
                <a:cs typeface="Calibri" pitchFamily="34" charset="0"/>
              </a:rPr>
              <a:t>Информатика и рачунарство:</a:t>
            </a:r>
          </a:p>
          <a:p>
            <a:r>
              <a:rPr lang="ru-RU" sz="2600" dirty="0">
                <a:latin typeface="Calibri" pitchFamily="34" charset="0"/>
                <a:cs typeface="Calibri" pitchFamily="34" charset="0"/>
              </a:rPr>
              <a:t>1.	ВИДЕО-МАТЕРИЈАЛ</a:t>
            </a:r>
          </a:p>
          <a:p>
            <a:r>
              <a:rPr lang="ru-RU" sz="2600" dirty="0">
                <a:latin typeface="Calibri" pitchFamily="34" charset="0"/>
                <a:cs typeface="Calibri" pitchFamily="34" charset="0"/>
              </a:rPr>
              <a:t>2.	ИГРИЦА (СИМУЛАЦИЈА ИГРЕ)</a:t>
            </a:r>
          </a:p>
          <a:p>
            <a:r>
              <a:rPr lang="ru-RU" sz="2600" dirty="0">
                <a:latin typeface="Calibri" pitchFamily="34" charset="0"/>
                <a:cs typeface="Calibri" pitchFamily="34" charset="0"/>
              </a:rPr>
              <a:t>3.	</a:t>
            </a:r>
            <a:r>
              <a:rPr lang="ru-RU" sz="2600" dirty="0" smtClean="0">
                <a:latin typeface="Calibri" pitchFamily="34" charset="0"/>
                <a:cs typeface="Calibri" pitchFamily="34" charset="0"/>
              </a:rPr>
              <a:t>ИГРИЦА – ЕДУКАТИВНИ </a:t>
            </a:r>
            <a:r>
              <a:rPr lang="ru-RU" sz="2600" dirty="0">
                <a:latin typeface="Calibri" pitchFamily="34" charset="0"/>
                <a:cs typeface="Calibri" pitchFamily="34" charset="0"/>
              </a:rPr>
              <a:t>САДРАЖАЈ</a:t>
            </a:r>
          </a:p>
          <a:p>
            <a:r>
              <a:rPr lang="ru-RU" sz="2600" dirty="0">
                <a:latin typeface="Calibri" pitchFamily="34" charset="0"/>
                <a:cs typeface="Calibri" pitchFamily="34" charset="0"/>
              </a:rPr>
              <a:t>4.	</a:t>
            </a:r>
            <a:r>
              <a:rPr lang="ru-RU" sz="2600" dirty="0" smtClean="0">
                <a:latin typeface="Calibri" pitchFamily="34" charset="0"/>
                <a:cs typeface="Calibri" pitchFamily="34" charset="0"/>
              </a:rPr>
              <a:t>КВИЗ – </a:t>
            </a:r>
            <a:r>
              <a:rPr lang="ru-RU" sz="2600" dirty="0">
                <a:latin typeface="Calibri" pitchFamily="34" charset="0"/>
                <a:cs typeface="Calibri" pitchFamily="34" charset="0"/>
              </a:rPr>
              <a:t>провера знања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010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267494"/>
            <a:ext cx="8280920" cy="4536504"/>
          </a:xfrm>
        </p:spPr>
        <p:txBody>
          <a:bodyPr>
            <a:normAutofit/>
          </a:bodyPr>
          <a:lstStyle/>
          <a:p>
            <a:r>
              <a:rPr lang="ru-RU" u="sng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Иво </a:t>
            </a:r>
            <a:r>
              <a:rPr lang="ru-RU" u="sng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Андрић „Аска и вук</a:t>
            </a:r>
            <a:r>
              <a:rPr lang="ru-RU" u="sng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” (стрип)</a:t>
            </a:r>
            <a:endParaRPr lang="ru-RU" u="sng" dirty="0">
              <a:solidFill>
                <a:schemeClr val="accent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ru-RU" dirty="0">
                <a:latin typeface="Calibri" pitchFamily="34" charset="0"/>
                <a:cs typeface="Calibri" pitchFamily="34" charset="0"/>
              </a:rPr>
              <a:t>„УВОД: Аскино рођење. Тврдоглава Аска.</a:t>
            </a:r>
          </a:p>
          <a:p>
            <a:r>
              <a:rPr lang="ru-RU" dirty="0">
                <a:latin typeface="Calibri" pitchFamily="34" charset="0"/>
                <a:cs typeface="Calibri" pitchFamily="34" charset="0"/>
              </a:rPr>
              <a:t>ЗАПЛЕТ: Забринутост мајке. Аскина жеља да упише балетску школу. Мајчино противљење. Аскино напредовање у школи.</a:t>
            </a:r>
          </a:p>
          <a:p>
            <a:r>
              <a:rPr lang="ru-RU" dirty="0">
                <a:latin typeface="Calibri" pitchFamily="34" charset="0"/>
                <a:cs typeface="Calibri" pitchFamily="34" charset="0"/>
              </a:rPr>
              <a:t>ВРХУНАЦ (КУЛМИНАЦИЈА): Сусрет са вуком. Аскина „игра за живот” и вуково дивљење.</a:t>
            </a:r>
          </a:p>
          <a:p>
            <a:r>
              <a:rPr lang="ru-RU" dirty="0">
                <a:latin typeface="Calibri" pitchFamily="34" charset="0"/>
                <a:cs typeface="Calibri" pitchFamily="34" charset="0"/>
              </a:rPr>
              <a:t>ПЕРИПЕТИЈА (ОБРТ): Чобани убијају вука. Спасавање Аске.</a:t>
            </a:r>
          </a:p>
          <a:p>
            <a:r>
              <a:rPr lang="ru-RU" dirty="0">
                <a:latin typeface="Calibri" pitchFamily="34" charset="0"/>
                <a:cs typeface="Calibri" pitchFamily="34" charset="0"/>
              </a:rPr>
              <a:t>РАСПЛЕТ: Аскин опоравак. Аска поставља балет „Игра за живот”. Чувена светска балерина.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63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Content Placeholder 4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99542"/>
            <a:ext cx="2853836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>
          <a:xfrm>
            <a:off x="4270248" y="771550"/>
            <a:ext cx="4118176" cy="3456384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Calibri" pitchFamily="34" charset="0"/>
                <a:cs typeface="Calibri" pitchFamily="34" charset="0"/>
              </a:rPr>
              <a:t>ЕПИЛОГ: </a:t>
            </a:r>
            <a:r>
              <a:rPr lang="ru-RU" i="1" dirty="0" smtClean="0">
                <a:latin typeface="Calibri" pitchFamily="34" charset="0"/>
                <a:cs typeface="Calibri" pitchFamily="34" charset="0"/>
              </a:rPr>
              <a:t>И </a:t>
            </a:r>
            <a:r>
              <a:rPr lang="ru-RU" i="1" dirty="0">
                <a:latin typeface="Calibri" pitchFamily="34" charset="0"/>
                <a:cs typeface="Calibri" pitchFamily="34" charset="0"/>
              </a:rPr>
              <a:t>данас, после толико година, игра се тај њен чувени балет у ком уметност и воља за отпором побеђују свако зло, па и саму смрт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”</a:t>
            </a:r>
          </a:p>
          <a:p>
            <a:pPr marL="0" indent="0">
              <a:buNone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ru-RU" dirty="0">
                <a:latin typeface="Calibri" pitchFamily="34" charset="0"/>
                <a:cs typeface="Calibri" pitchFamily="34" charset="0"/>
              </a:rPr>
              <a:t>Токин, М., Тир Борља, М. (2017). </a:t>
            </a:r>
            <a:r>
              <a:rPr lang="ru-RU" i="1" dirty="0">
                <a:latin typeface="Calibri" pitchFamily="34" charset="0"/>
                <a:cs typeface="Calibri" pitchFamily="34" charset="0"/>
              </a:rPr>
              <a:t>Књижевни путокази</a:t>
            </a:r>
            <a:r>
              <a:rPr lang="ru-RU" dirty="0">
                <a:latin typeface="Calibri" pitchFamily="34" charset="0"/>
                <a:cs typeface="Calibri" pitchFamily="34" charset="0"/>
              </a:rPr>
              <a:t>. Интерпретација књижевних текстова за 6. разред основне школе. Нови Сад: Венцловић. С.77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).</a:t>
            </a:r>
            <a:endParaRPr lang="ru-RU" dirty="0">
              <a:latin typeface="Calibri" pitchFamily="34" charset="0"/>
              <a:cs typeface="Calibri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4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741864"/>
            <a:ext cx="4608512" cy="3410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664" y="336657"/>
            <a:ext cx="3193257" cy="302718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rot="10800000" flipV="1">
            <a:off x="389665" y="3363837"/>
            <a:ext cx="3193257" cy="1577353"/>
          </a:xfrm>
          <a:prstGeom prst="rect">
            <a:avLst/>
          </a:prstGeom>
        </p:spPr>
        <p:txBody>
          <a:bodyPr wrap="square" lIns="68570" tIns="34289" rIns="68570" bIns="34289">
            <a:spAutoFit/>
          </a:bodyPr>
          <a:lstStyle/>
          <a:p>
            <a:pPr defTabSz="685681"/>
            <a:r>
              <a:rPr lang="ru-RU" sz="14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Награђен на 5. </a:t>
            </a:r>
            <a:r>
              <a:rPr lang="ru-RU" sz="1400" i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Фестивалу дјечије илустрације,</a:t>
            </a:r>
            <a:r>
              <a:rPr lang="ru-RU" sz="14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у организацији Српског културног друштва „Просвјета”, Средишње књижнице Срба у РХ у Загребу, другом наградом. Циљ манифестације је читање и креативно изражавање.</a:t>
            </a:r>
          </a:p>
        </p:txBody>
      </p:sp>
    </p:spTree>
    <p:extLst>
      <p:ext uri="{BB962C8B-B14F-4D97-AF65-F5344CB8AC3E}">
        <p14:creationId xmlns:p14="http://schemas.microsoft.com/office/powerpoint/2010/main" val="67866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Content Placeholder 4" descr="C:\Users\Olivera\AppData\Local\Microsoft\Windows\INetCache\Content.Word\20211012_111033.jpg"/>
          <p:cNvPicPr>
            <a:picLocks noGrp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9582"/>
            <a:ext cx="3384376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5" y="1059582"/>
            <a:ext cx="3528392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9862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9552" y="0"/>
            <a:ext cx="7543800" cy="857250"/>
          </a:xfrm>
        </p:spPr>
        <p:txBody>
          <a:bodyPr>
            <a:normAutofit fontScale="90000"/>
          </a:bodyPr>
          <a:lstStyle/>
          <a:p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dirty="0">
                <a:latin typeface="Times New Roman" pitchFamily="18" charset="0"/>
                <a:cs typeface="Times New Roman" pitchFamily="18" charset="0"/>
              </a:rPr>
            </a:b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dirty="0">
                <a:latin typeface="Times New Roman" pitchFamily="18" charset="0"/>
                <a:cs typeface="Times New Roman" pitchFamily="18" charset="0"/>
              </a:rPr>
            </a:b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sr-Cyrl-RS" dirty="0" smtClean="0">
                <a:latin typeface="Calibri" pitchFamily="34" charset="0"/>
                <a:cs typeface="Calibri" pitchFamily="34" charset="0"/>
              </a:rPr>
              <a:t>„</a:t>
            </a:r>
            <a:r>
              <a:rPr lang="sr-Cyrl-RS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Дечаци Павлове улице” Ференц Молнар          </a:t>
            </a:r>
            <a:endParaRPr lang="en-US" u="sng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69041" y="1582221"/>
            <a:ext cx="2304256" cy="341921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64088" y="1563638"/>
            <a:ext cx="2304255" cy="34563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 Placeholder 1"/>
          <p:cNvSpPr>
            <a:spLocks noGrp="1"/>
          </p:cNvSpPr>
          <p:nvPr>
            <p:ph type="body" sz="quarter" idx="1"/>
          </p:nvPr>
        </p:nvSpPr>
        <p:spPr>
          <a:xfrm>
            <a:off x="467544" y="1275606"/>
            <a:ext cx="3672408" cy="493776"/>
          </a:xfrm>
        </p:spPr>
        <p:txBody>
          <a:bodyPr/>
          <a:lstStyle/>
          <a:p>
            <a:pPr algn="ctr"/>
            <a:r>
              <a:rPr lang="sr-Cyrl-RS" sz="2400" dirty="0" smtClean="0">
                <a:latin typeface="Calibri" pitchFamily="34" charset="0"/>
                <a:cs typeface="Calibri" pitchFamily="34" charset="0"/>
              </a:rPr>
              <a:t>ПРЕ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4644008" y="1275606"/>
            <a:ext cx="3657600" cy="493776"/>
          </a:xfrm>
        </p:spPr>
        <p:txBody>
          <a:bodyPr/>
          <a:lstStyle/>
          <a:p>
            <a:pPr algn="ctr"/>
            <a:r>
              <a:rPr lang="sr-Cyrl-RS" sz="2400" dirty="0" smtClean="0">
                <a:latin typeface="Calibri" pitchFamily="34" charset="0"/>
                <a:cs typeface="Calibri" pitchFamily="34" charset="0"/>
              </a:rPr>
              <a:t>ПОСЛЕ</a:t>
            </a:r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77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7467600" cy="857250"/>
          </a:xfrm>
        </p:spPr>
        <p:txBody>
          <a:bodyPr/>
          <a:lstStyle/>
          <a:p>
            <a:pPr algn="ctr"/>
            <a:r>
              <a:rPr lang="sr-Cyrl-RS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„Том Сојер” Марк Твен</a:t>
            </a:r>
            <a:endParaRPr lang="en-US" u="sng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8438" y="987574"/>
            <a:ext cx="7704856" cy="36724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spcCol="0" rtlCol="0" anchor="ctr"/>
          <a:lstStyle/>
          <a:p>
            <a:pPr indent="457130" algn="ctr">
              <a:lnSpc>
                <a:spcPct val="150000"/>
              </a:lnSpc>
            </a:pPr>
            <a:endParaRPr lang="en-US" dirty="0">
              <a:solidFill>
                <a:schemeClr val="tx1"/>
              </a:solidFill>
              <a:latin typeface="Times New Roman"/>
              <a:ea typeface="Calibri"/>
              <a:cs typeface="Times New Roman"/>
            </a:endParaRPr>
          </a:p>
          <a:p>
            <a:pPr marL="342848" indent="-342848">
              <a:lnSpc>
                <a:spcPct val="150000"/>
              </a:lnSpc>
              <a:buFont typeface="+mj-lt"/>
              <a:buAutoNum type="arabicPeriod"/>
            </a:pPr>
            <a:r>
              <a:rPr lang="sr-Cyrl-RS" sz="2000" dirty="0">
                <a:solidFill>
                  <a:schemeClr val="tx1"/>
                </a:solidFill>
                <a:latin typeface="Calibri" pitchFamily="34" charset="0"/>
                <a:ea typeface="Calibri"/>
                <a:cs typeface="Calibri" pitchFamily="34" charset="0"/>
              </a:rPr>
              <a:t>Покушај да нацрташ Тома Сојера према опису у књизи. Користи бојице, а не фломастере.</a:t>
            </a:r>
            <a:endParaRPr lang="en-US" sz="2000" dirty="0">
              <a:solidFill>
                <a:schemeClr val="tx1"/>
              </a:solidFill>
              <a:latin typeface="Calibri" pitchFamily="34" charset="0"/>
              <a:ea typeface="Calibri"/>
              <a:cs typeface="Calibri" pitchFamily="34" charset="0"/>
            </a:endParaRPr>
          </a:p>
          <a:p>
            <a:pPr marL="342848" indent="-342848">
              <a:lnSpc>
                <a:spcPct val="150000"/>
              </a:lnSpc>
              <a:buFont typeface="+mj-lt"/>
              <a:buAutoNum type="arabicPeriod"/>
            </a:pPr>
            <a:r>
              <a:rPr lang="sr-Cyrl-RS" sz="2000" dirty="0">
                <a:solidFill>
                  <a:schemeClr val="tx1"/>
                </a:solidFill>
                <a:latin typeface="Calibri" pitchFamily="34" charset="0"/>
                <a:ea typeface="Calibri"/>
                <a:cs typeface="Calibri" pitchFamily="34" charset="0"/>
              </a:rPr>
              <a:t>Украси </a:t>
            </a:r>
            <a:r>
              <a:rPr lang="sr-Cyrl-RS" sz="2000" dirty="0" smtClean="0">
                <a:solidFill>
                  <a:schemeClr val="tx1"/>
                </a:solidFill>
                <a:latin typeface="Calibri" pitchFamily="34" charset="0"/>
                <a:ea typeface="Calibri"/>
                <a:cs typeface="Calibri" pitchFamily="34" charset="0"/>
              </a:rPr>
              <a:t>дневник </a:t>
            </a:r>
            <a:r>
              <a:rPr lang="sr-Cyrl-RS" sz="2000" dirty="0">
                <a:solidFill>
                  <a:schemeClr val="tx1"/>
                </a:solidFill>
                <a:latin typeface="Calibri" pitchFamily="34" charset="0"/>
                <a:ea typeface="Calibri"/>
                <a:cs typeface="Calibri" pitchFamily="34" charset="0"/>
              </a:rPr>
              <a:t>читања неким ситницама које су приличиле Тому:  нпр. дугменце; нацртај јабуку, нацртај или донеси кликер на час, поиграћемо се кликерима</a:t>
            </a:r>
            <a:r>
              <a:rPr lang="sr-Cyrl-RS" sz="2000" dirty="0" smtClean="0">
                <a:solidFill>
                  <a:schemeClr val="tx1"/>
                </a:solidFill>
                <a:latin typeface="Calibri" pitchFamily="34" charset="0"/>
                <a:ea typeface="Calibri"/>
                <a:cs typeface="Calibri" pitchFamily="34" charset="0"/>
              </a:rPr>
              <a:t>.</a:t>
            </a:r>
          </a:p>
          <a:p>
            <a:pPr marL="342848" indent="-342848">
              <a:lnSpc>
                <a:spcPct val="150000"/>
              </a:lnSpc>
              <a:buFont typeface="+mj-lt"/>
              <a:buAutoNum type="arabicPeriod"/>
            </a:pPr>
            <a:r>
              <a:rPr lang="ru-RU" sz="2000" dirty="0" smtClean="0">
                <a:solidFill>
                  <a:schemeClr val="tx1"/>
                </a:solidFill>
                <a:latin typeface="Calibri" pitchFamily="34" charset="0"/>
                <a:ea typeface="Calibri"/>
                <a:cs typeface="Calibri" pitchFamily="34" charset="0"/>
              </a:rPr>
              <a:t>Покушај </a:t>
            </a:r>
            <a:r>
              <a:rPr lang="ru-RU" sz="2000" dirty="0">
                <a:solidFill>
                  <a:schemeClr val="tx1"/>
                </a:solidFill>
                <a:latin typeface="Calibri" pitchFamily="34" charset="0"/>
                <a:ea typeface="Calibri"/>
                <a:cs typeface="Calibri" pitchFamily="34" charset="0"/>
              </a:rPr>
              <a:t>у Дневнику да направиш 3Д илустрацију сцене из романа</a:t>
            </a:r>
            <a:r>
              <a:rPr lang="ru-RU" sz="2000" dirty="0" smtClean="0">
                <a:solidFill>
                  <a:schemeClr val="tx1"/>
                </a:solidFill>
                <a:latin typeface="Calibri" pitchFamily="34" charset="0"/>
                <a:ea typeface="Calibri"/>
                <a:cs typeface="Calibri" pitchFamily="34" charset="0"/>
              </a:rPr>
              <a:t>.</a:t>
            </a:r>
            <a:endParaRPr lang="sr-Cyrl-RS" sz="2000" dirty="0" smtClean="0">
              <a:solidFill>
                <a:schemeClr val="tx1"/>
              </a:solidFill>
              <a:latin typeface="Calibri" pitchFamily="34" charset="0"/>
              <a:ea typeface="Calibri"/>
              <a:cs typeface="Calibri" pitchFamily="34" charset="0"/>
            </a:endParaRPr>
          </a:p>
          <a:p>
            <a:pPr marL="342848" indent="-342848">
              <a:lnSpc>
                <a:spcPct val="150000"/>
              </a:lnSpc>
              <a:buFont typeface="+mj-lt"/>
              <a:buAutoNum type="arabicPeriod"/>
            </a:pPr>
            <a:endParaRPr lang="en-US" sz="2000" dirty="0">
              <a:solidFill>
                <a:schemeClr val="tx1"/>
              </a:solidFill>
              <a:latin typeface="Calibri" pitchFamily="34" charset="0"/>
              <a:ea typeface="Calibri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06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7545" y="339502"/>
            <a:ext cx="7704855" cy="44570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spcCol="0" rtlCol="0" anchor="ctr"/>
          <a:lstStyle/>
          <a:p>
            <a:pPr indent="457130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Calibri" pitchFamily="34" charset="0"/>
                <a:ea typeface="Calibri"/>
                <a:cs typeface="Calibri" pitchFamily="34" charset="0"/>
              </a:rPr>
              <a:t>4. Нацртај </a:t>
            </a:r>
            <a:r>
              <a:rPr lang="ru-RU" sz="2000" dirty="0">
                <a:solidFill>
                  <a:prstClr val="black"/>
                </a:solidFill>
                <a:latin typeface="Calibri" pitchFamily="34" charset="0"/>
                <a:ea typeface="Calibri"/>
                <a:cs typeface="Calibri" pitchFamily="34" charset="0"/>
              </a:rPr>
              <a:t>игрицу, користећи поља са радњама романа, како би Том дошао до блага.  Када осмислиш игрицу, замисли да постоје одређена места која ће те вратити неколико поља назад, као и места која ће ти дати предност неколико поља унапред. Када нацрташ, напиши кратко упутство за игрицу (које поље шта значи, у складу са радњом романа); понеси коцкицу и играчкицу из игрице коју имаш која ће се померати по пољима.</a:t>
            </a:r>
          </a:p>
          <a:p>
            <a:pPr indent="457130">
              <a:lnSpc>
                <a:spcPct val="150000"/>
              </a:lnSpc>
            </a:pPr>
            <a:r>
              <a:rPr lang="ru-RU" sz="2000" dirty="0" smtClean="0">
                <a:solidFill>
                  <a:prstClr val="black"/>
                </a:solidFill>
                <a:latin typeface="Calibri" pitchFamily="34" charset="0"/>
                <a:ea typeface="Calibri"/>
                <a:cs typeface="Calibri" pitchFamily="34" charset="0"/>
              </a:rPr>
              <a:t>5. Погледај </a:t>
            </a:r>
            <a:r>
              <a:rPr lang="ru-RU" sz="2000" dirty="0">
                <a:solidFill>
                  <a:prstClr val="black"/>
                </a:solidFill>
                <a:latin typeface="Calibri" pitchFamily="34" charset="0"/>
                <a:ea typeface="Calibri"/>
                <a:cs typeface="Calibri" pitchFamily="34" charset="0"/>
              </a:rPr>
              <a:t>филм и забележи шта ти је било занимљиво.</a:t>
            </a:r>
          </a:p>
        </p:txBody>
      </p:sp>
    </p:spTree>
    <p:extLst>
      <p:ext uri="{BB962C8B-B14F-4D97-AF65-F5344CB8AC3E}">
        <p14:creationId xmlns:p14="http://schemas.microsoft.com/office/powerpoint/2010/main" val="30690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5518"/>
            <a:ext cx="3403703" cy="30221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059582"/>
            <a:ext cx="3450837" cy="302433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1472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59582"/>
            <a:ext cx="3600399" cy="293005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036062"/>
            <a:ext cx="3456384" cy="292885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603466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67544" y="771550"/>
            <a:ext cx="8280920" cy="3024336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000"/>
              </a:spcBef>
            </a:pPr>
            <a:r>
              <a:rPr lang="ru-RU" u="sng" dirty="0">
                <a:latin typeface="Calibri" pitchFamily="34" charset="0"/>
                <a:cs typeface="Calibri" pitchFamily="34" charset="0"/>
              </a:rPr>
              <a:t>Кораци у </a:t>
            </a:r>
            <a:r>
              <a:rPr lang="ru-RU" u="sng" dirty="0" smtClean="0">
                <a:latin typeface="Calibri" pitchFamily="34" charset="0"/>
                <a:cs typeface="Calibri" pitchFamily="34" charset="0"/>
              </a:rPr>
              <a:t>интерпретацији² </a:t>
            </a:r>
            <a:r>
              <a:rPr lang="ru-RU" u="sng" dirty="0">
                <a:latin typeface="Calibri" pitchFamily="34" charset="0"/>
                <a:cs typeface="Calibri" pitchFamily="34" charset="0"/>
              </a:rPr>
              <a:t>текста илустрацијом</a:t>
            </a:r>
            <a:r>
              <a:rPr lang="ru-RU" u="sng" dirty="0" smtClean="0">
                <a:latin typeface="Calibri" pitchFamily="34" charset="0"/>
                <a:cs typeface="Calibri" pitchFamily="34" charset="0"/>
              </a:rPr>
              <a:t>:</a:t>
            </a:r>
            <a:endParaRPr lang="ru-RU" u="sng" dirty="0">
              <a:latin typeface="Calibri" pitchFamily="34" charset="0"/>
              <a:cs typeface="Calibri" pitchFamily="34" charset="0"/>
            </a:endParaRPr>
          </a:p>
          <a:p>
            <a:pPr marL="457200" indent="-457200">
              <a:spcBef>
                <a:spcPts val="1000"/>
              </a:spcBef>
              <a:buAutoNum type="arabicParenR"/>
            </a:pPr>
            <a:r>
              <a:rPr lang="ru-RU" sz="2600" dirty="0" smtClean="0">
                <a:latin typeface="Calibri" pitchFamily="34" charset="0"/>
                <a:cs typeface="Calibri" pitchFamily="34" charset="0"/>
              </a:rPr>
              <a:t>илустрација </a:t>
            </a:r>
            <a:r>
              <a:rPr lang="ru-RU" sz="2600" b="1" dirty="0">
                <a:latin typeface="Calibri" pitchFamily="34" charset="0"/>
                <a:cs typeface="Calibri" pitchFamily="34" charset="0"/>
              </a:rPr>
              <a:t>прати</a:t>
            </a:r>
            <a:r>
              <a:rPr lang="ru-RU" sz="2600" dirty="0">
                <a:latin typeface="Calibri" pitchFamily="34" charset="0"/>
                <a:cs typeface="Calibri" pitchFamily="34" charset="0"/>
              </a:rPr>
              <a:t> текст</a:t>
            </a:r>
            <a:r>
              <a:rPr lang="ru-RU" sz="2600" dirty="0" smtClean="0">
                <a:latin typeface="Calibri" pitchFamily="34" charset="0"/>
                <a:cs typeface="Calibri" pitchFamily="34" charset="0"/>
              </a:rPr>
              <a:t>;</a:t>
            </a:r>
          </a:p>
          <a:p>
            <a:pPr marL="457200" indent="-457200">
              <a:buAutoNum type="arabicParenR"/>
            </a:pPr>
            <a:r>
              <a:rPr lang="ru-RU" sz="2600" dirty="0">
                <a:latin typeface="Calibri" pitchFamily="34" charset="0"/>
                <a:cs typeface="Calibri" pitchFamily="34" charset="0"/>
              </a:rPr>
              <a:t>настаје као </a:t>
            </a:r>
            <a:r>
              <a:rPr lang="ru-RU" sz="2600" b="1" dirty="0">
                <a:latin typeface="Calibri" pitchFamily="34" charset="0"/>
                <a:cs typeface="Calibri" pitchFamily="34" charset="0"/>
              </a:rPr>
              <a:t>продукт</a:t>
            </a:r>
            <a:r>
              <a:rPr lang="ru-RU" sz="2600" dirty="0">
                <a:latin typeface="Calibri" pitchFamily="34" charset="0"/>
                <a:cs typeface="Calibri" pitchFamily="34" charset="0"/>
              </a:rPr>
              <a:t> креативног визуелног изражавања </a:t>
            </a:r>
            <a:r>
              <a:rPr lang="ru-RU" sz="2600" dirty="0" smtClean="0">
                <a:latin typeface="Calibri" pitchFamily="34" charset="0"/>
                <a:cs typeface="Calibri" pitchFamily="34" charset="0"/>
              </a:rPr>
              <a:t>прочитаног;</a:t>
            </a:r>
          </a:p>
          <a:p>
            <a:pPr marL="457200" indent="-457200">
              <a:buAutoNum type="arabicParenR"/>
            </a:pPr>
            <a:r>
              <a:rPr lang="ru-RU" sz="2600" b="1" dirty="0" smtClean="0">
                <a:latin typeface="Calibri" pitchFamily="34" charset="0"/>
                <a:cs typeface="Calibri" pitchFamily="34" charset="0"/>
              </a:rPr>
              <a:t>допуњује</a:t>
            </a:r>
            <a:r>
              <a:rPr lang="ru-RU" sz="2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600" dirty="0">
                <a:latin typeface="Calibri" pitchFamily="34" charset="0"/>
                <a:cs typeface="Calibri" pitchFamily="34" charset="0"/>
              </a:rPr>
              <a:t>текст; </a:t>
            </a:r>
            <a:endParaRPr lang="ru-RU" sz="2600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buAutoNum type="arabicParenR"/>
            </a:pPr>
            <a:r>
              <a:rPr lang="ru-RU" sz="2600" dirty="0" smtClean="0">
                <a:latin typeface="Calibri" pitchFamily="34" charset="0"/>
                <a:cs typeface="Calibri" pitchFamily="34" charset="0"/>
              </a:rPr>
              <a:t>настаје </a:t>
            </a:r>
            <a:r>
              <a:rPr lang="ru-RU" sz="2600" dirty="0">
                <a:latin typeface="Calibri" pitchFamily="34" charset="0"/>
                <a:cs typeface="Calibri" pitchFamily="34" charset="0"/>
              </a:rPr>
              <a:t>као асоцијативни </a:t>
            </a:r>
            <a:r>
              <a:rPr lang="ru-RU" sz="2600" b="1" dirty="0">
                <a:latin typeface="Calibri" pitchFamily="34" charset="0"/>
                <a:cs typeface="Calibri" pitchFamily="34" charset="0"/>
              </a:rPr>
              <a:t>мотивациони концепт </a:t>
            </a:r>
            <a:r>
              <a:rPr lang="ru-RU" sz="2600" dirty="0">
                <a:latin typeface="Calibri" pitchFamily="34" charset="0"/>
                <a:cs typeface="Calibri" pitchFamily="34" charset="0"/>
              </a:rPr>
              <a:t>пре саме вербалне интерпретације. </a:t>
            </a:r>
          </a:p>
          <a:p>
            <a:pPr marL="0" indent="0">
              <a:buNone/>
            </a:pPr>
            <a:endParaRPr lang="ru-RU" sz="2600" dirty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67544" y="3507854"/>
            <a:ext cx="7632848" cy="133732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1600" dirty="0" smtClean="0">
                <a:latin typeface="Calibri" pitchFamily="34" charset="0"/>
                <a:cs typeface="Calibri" pitchFamily="34" charset="0"/>
              </a:rPr>
              <a:t>[</a:t>
            </a:r>
            <a:r>
              <a:rPr lang="ru-RU" sz="11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ru-RU" sz="1600" dirty="0" smtClean="0">
                <a:latin typeface="Calibri" pitchFamily="34" charset="0"/>
                <a:cs typeface="Calibri" pitchFamily="34" charset="0"/>
              </a:rPr>
              <a:t>]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Под нивоима обраде уметничког текста подразумевамо: интерпретацију, приказ, осврт. </a:t>
            </a:r>
          </a:p>
          <a:p>
            <a:pPr marL="0" indent="0" algn="just">
              <a:buNone/>
            </a:pPr>
            <a:r>
              <a:rPr lang="ru-RU" sz="1600" dirty="0">
                <a:latin typeface="Calibri" pitchFamily="34" charset="0"/>
                <a:cs typeface="Calibri" pitchFamily="34" charset="0"/>
              </a:rPr>
              <a:t>„Интерпретација је научни термин који се односи на поступак тумачења књижевних дела у целини. Овим поступком се утврђује смисао како целог дела, тако и појединих његових елемената. Интерпретацију треба разликовати од анализе (рашчлањавања појединих елемената књижевног дела) и критичке оцене, у којој анализа води оцењивању вредности књижевног дела” [Радуловић, О. (2012). Књижевни појмовник. Београд: </a:t>
            </a:r>
            <a:r>
              <a:rPr lang="en-US" sz="1600" dirty="0" err="1">
                <a:latin typeface="Calibri" pitchFamily="34" charset="0"/>
                <a:cs typeface="Calibri" pitchFamily="34" charset="0"/>
              </a:rPr>
              <a:t>Eduka</a:t>
            </a:r>
            <a:r>
              <a:rPr lang="en-US" sz="1600" dirty="0">
                <a:latin typeface="Calibri" pitchFamily="34" charset="0"/>
                <a:cs typeface="Calibri" pitchFamily="34" charset="0"/>
              </a:rPr>
              <a:t>, </a:t>
            </a:r>
            <a:r>
              <a:rPr lang="ru-RU" sz="1600" dirty="0">
                <a:latin typeface="Calibri" pitchFamily="34" charset="0"/>
                <a:cs typeface="Calibri" pitchFamily="34" charset="0"/>
              </a:rPr>
              <a:t>стр.83].</a:t>
            </a:r>
          </a:p>
          <a:p>
            <a:pPr marL="0" indent="0">
              <a:buNone/>
            </a:pPr>
            <a:endParaRPr lang="en-US" sz="11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04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1560" y="915566"/>
            <a:ext cx="7886700" cy="3954066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  <a:spcBef>
                <a:spcPts val="450"/>
              </a:spcBef>
            </a:pPr>
            <a:endParaRPr lang="sr-Cyrl-RS" sz="2400" dirty="0" smtClean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10000"/>
              </a:lnSpc>
              <a:spcBef>
                <a:spcPts val="450"/>
              </a:spcBef>
            </a:pPr>
            <a:r>
              <a:rPr lang="sr-Cyrl-RS" sz="2400" dirty="0" smtClean="0">
                <a:latin typeface="Calibri" pitchFamily="34" charset="0"/>
                <a:cs typeface="Calibri" pitchFamily="34" charset="0"/>
              </a:rPr>
              <a:t>Предлози </a:t>
            </a:r>
            <a:r>
              <a:rPr lang="sr-Cyrl-RS" sz="2400" dirty="0">
                <a:latin typeface="Calibri" pitchFamily="34" charset="0"/>
                <a:cs typeface="Calibri" pitchFamily="34" charset="0"/>
              </a:rPr>
              <a:t>текстова за интерпретацију илустрацијом: </a:t>
            </a:r>
          </a:p>
          <a:p>
            <a:pPr algn="just">
              <a:lnSpc>
                <a:spcPct val="110000"/>
              </a:lnSpc>
              <a:spcBef>
                <a:spcPts val="450"/>
              </a:spcBef>
              <a:buNone/>
            </a:pPr>
            <a:r>
              <a:rPr lang="sr-Cyrl-RS" sz="2400" dirty="0">
                <a:latin typeface="Calibri" pitchFamily="34" charset="0"/>
                <a:cs typeface="Calibri" pitchFamily="34" charset="0"/>
              </a:rPr>
              <a:t>„Женидба Душанова”, Милован Глишић „Прва бразда”, Бранко Ћопић „Поход на Мјесец”, Данијел Дефо „Робинсон Крусо”, Џон Р. Р. Токин „Хобит”, Бранислав Нушић „Хајдуци”, Игор Коларов „Аги и Ема</a:t>
            </a:r>
            <a:r>
              <a:rPr lang="sr-Cyrl-RS" sz="2400" dirty="0" smtClean="0">
                <a:latin typeface="Calibri" pitchFamily="34" charset="0"/>
                <a:cs typeface="Calibri" pitchFamily="34" charset="0"/>
              </a:rPr>
              <a:t>”...</a:t>
            </a:r>
            <a:endParaRPr lang="sr-Cyrl-RS" sz="24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27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 descr="naslovna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 rot="16200000">
            <a:off x="2849430" y="2679146"/>
            <a:ext cx="1587807" cy="188708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Text Placeholder 2"/>
          <p:cNvSpPr>
            <a:spLocks noGrp="1"/>
          </p:cNvSpPr>
          <p:nvPr>
            <p:ph type="body" idx="4294967295"/>
          </p:nvPr>
        </p:nvSpPr>
        <p:spPr>
          <a:xfrm>
            <a:off x="5076056" y="2315302"/>
            <a:ext cx="3816424" cy="2370998"/>
          </a:xfrm>
        </p:spPr>
        <p:txBody>
          <a:bodyPr>
            <a:normAutofit fontScale="70000" lnSpcReduction="20000"/>
          </a:bodyPr>
          <a:lstStyle/>
          <a:p>
            <a:endParaRPr lang="sr-Cyrl-RS" sz="2000" b="1" dirty="0" smtClean="0">
              <a:solidFill>
                <a:srgbClr val="00B0F0"/>
              </a:solidFill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sr-Cyrl-RS" sz="3100" dirty="0">
                <a:latin typeface="Calibri" pitchFamily="34" charset="0"/>
                <a:cs typeface="Calibri" pitchFamily="34" charset="0"/>
              </a:rPr>
              <a:t>У</a:t>
            </a:r>
            <a:r>
              <a:rPr lang="sr-Cyrl-RS" sz="3100" dirty="0" smtClean="0">
                <a:latin typeface="Calibri" pitchFamily="34" charset="0"/>
                <a:cs typeface="Calibri" pitchFamily="34" charset="0"/>
              </a:rPr>
              <a:t>ченици првог и другог разреда илуструју десет најлепших бајки, које су писали ученици трећег и четвртог </a:t>
            </a:r>
            <a:r>
              <a:rPr lang="sr-Cyrl-RS" sz="3100" dirty="0" smtClean="0">
                <a:latin typeface="Calibri" pitchFamily="34" charset="0"/>
                <a:cs typeface="Calibri" pitchFamily="34" charset="0"/>
              </a:rPr>
              <a:t>разреда³</a:t>
            </a:r>
            <a:r>
              <a:rPr lang="sr-Cyrl-RS" dirty="0" smtClean="0">
                <a:latin typeface="Calibri" pitchFamily="34" charset="0"/>
                <a:cs typeface="Calibri" pitchFamily="34" charset="0"/>
              </a:rPr>
              <a:t>.</a:t>
            </a:r>
            <a:endParaRPr lang="sr-Latn-RS" dirty="0" smtClean="0"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endParaRPr lang="sr-Cyrl-RS" dirty="0">
              <a:latin typeface="Calibri" pitchFamily="34" charset="0"/>
              <a:cs typeface="Calibri" pitchFamily="34" charset="0"/>
            </a:endParaRPr>
          </a:p>
          <a:p>
            <a:pPr marL="0" indent="0" algn="ctr">
              <a:buNone/>
            </a:pPr>
            <a:r>
              <a:rPr lang="sr-Latn-RS" sz="2100" dirty="0" smtClean="0">
                <a:latin typeface="Calibri" pitchFamily="34" charset="0"/>
                <a:cs typeface="Calibri" pitchFamily="34" charset="0"/>
              </a:rPr>
              <a:t>[3] </a:t>
            </a:r>
            <a:r>
              <a:rPr lang="sr-Cyrl-RS" sz="2100" dirty="0" smtClean="0">
                <a:latin typeface="Calibri" pitchFamily="34" charset="0"/>
                <a:cs typeface="Calibri" pitchFamily="34" charset="0"/>
              </a:rPr>
              <a:t>Рад библиотекарке Марије Вијатов.</a:t>
            </a:r>
            <a:endParaRPr lang="sr-Latn-CS" sz="21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" name="Picture 11" descr="Milica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1201314" y="-250252"/>
            <a:ext cx="1975799" cy="315530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Picture 12" descr="Veljko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611559" y="2815224"/>
            <a:ext cx="1728192" cy="154919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Picture 14" descr="Lea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5455268" y="-111719"/>
            <a:ext cx="1994163" cy="318463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 descr="Aleksa1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788024" y="351628"/>
            <a:ext cx="2849343" cy="2004098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3" name="Picture 12" descr="Aleksa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52944" y="2787774"/>
            <a:ext cx="2877650" cy="202836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Picture 13" descr="Aleksa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87624" y="339502"/>
            <a:ext cx="2852498" cy="201622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28650" y="891996"/>
            <a:ext cx="7886700" cy="3740728"/>
          </a:xfrm>
        </p:spPr>
        <p:txBody>
          <a:bodyPr/>
          <a:lstStyle/>
          <a:p>
            <a:r>
              <a:rPr lang="ru-RU" sz="2400" u="sng" dirty="0">
                <a:latin typeface="Calibri" pitchFamily="34" charset="0"/>
                <a:cs typeface="Calibri" pitchFamily="34" charset="0"/>
              </a:rPr>
              <a:t>Наведени методички одабрани одломци вишеструко задовољавају методичке принципе:  </a:t>
            </a:r>
            <a:endParaRPr lang="ru-RU" sz="2400" u="sng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buAutoNum type="arabicParenBoth"/>
            </a:pPr>
            <a:r>
              <a:rPr lang="ru-RU" sz="2400" dirty="0" smtClean="0">
                <a:latin typeface="Calibri" pitchFamily="34" charset="0"/>
                <a:cs typeface="Calibri" pitchFamily="34" charset="0"/>
              </a:rPr>
              <a:t>примерености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, </a:t>
            </a:r>
            <a:endParaRPr lang="ru-RU" sz="2400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buAutoNum type="arabicParenBoth"/>
            </a:pPr>
            <a:r>
              <a:rPr lang="ru-RU" sz="2400" dirty="0" smtClean="0">
                <a:latin typeface="Calibri" pitchFamily="34" charset="0"/>
                <a:cs typeface="Calibri" pitchFamily="34" charset="0"/>
              </a:rPr>
              <a:t>очигледности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, </a:t>
            </a:r>
            <a:endParaRPr lang="ru-RU" sz="2400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buAutoNum type="arabicParenBoth"/>
            </a:pPr>
            <a:r>
              <a:rPr lang="ru-RU" sz="2400" dirty="0" smtClean="0">
                <a:latin typeface="Calibri" pitchFamily="34" charset="0"/>
                <a:cs typeface="Calibri" pitchFamily="34" charset="0"/>
              </a:rPr>
              <a:t>свесне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активности, </a:t>
            </a:r>
            <a:endParaRPr lang="ru-RU" sz="2400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buAutoNum type="arabicParenBoth"/>
            </a:pPr>
            <a:r>
              <a:rPr lang="ru-RU" sz="2400" dirty="0" smtClean="0">
                <a:latin typeface="Calibri" pitchFamily="34" charset="0"/>
                <a:cs typeface="Calibri" pitchFamily="34" charset="0"/>
              </a:rPr>
              <a:t>економичности 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и </a:t>
            </a:r>
            <a:endParaRPr lang="ru-RU" sz="2400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buAutoNum type="arabicParenBoth"/>
            </a:pPr>
            <a:r>
              <a:rPr lang="ru-RU" sz="2400" dirty="0" smtClean="0">
                <a:latin typeface="Calibri" pitchFamily="34" charset="0"/>
                <a:cs typeface="Calibri" pitchFamily="34" charset="0"/>
              </a:rPr>
              <a:t>трајности</a:t>
            </a:r>
            <a:r>
              <a:rPr lang="ru-RU" sz="2400" dirty="0">
                <a:latin typeface="Calibri" pitchFamily="34" charset="0"/>
                <a:cs typeface="Calibri" pitchFamily="34" charset="0"/>
              </a:rPr>
              <a:t>, знања вештина и навика.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34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9848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-164554"/>
            <a:ext cx="8265319" cy="1012031"/>
          </a:xfrm>
        </p:spPr>
        <p:txBody>
          <a:bodyPr>
            <a:normAutofit/>
          </a:bodyPr>
          <a:lstStyle/>
          <a:p>
            <a:r>
              <a:rPr lang="sr-Cyrl-RS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Методологија истраживања</a:t>
            </a:r>
            <a:endParaRPr lang="en-US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915566"/>
            <a:ext cx="8064896" cy="4121945"/>
          </a:xfrm>
        </p:spPr>
        <p:txBody>
          <a:bodyPr>
            <a:normAutofit/>
          </a:bodyPr>
          <a:lstStyle/>
          <a:p>
            <a:pPr algn="just">
              <a:lnSpc>
                <a:spcPct val="130000"/>
              </a:lnSpc>
              <a:spcBef>
                <a:spcPts val="450"/>
              </a:spcBef>
            </a:pPr>
            <a:r>
              <a:rPr lang="sr-Cyrl-RS" u="sng" dirty="0">
                <a:latin typeface="Calibri" pitchFamily="34" charset="0"/>
                <a:cs typeface="Calibri" pitchFamily="34" charset="0"/>
              </a:rPr>
              <a:t>Корпусно (квалитативно) истраживање</a:t>
            </a:r>
            <a:r>
              <a:rPr lang="sr-Cyrl-RS" dirty="0">
                <a:latin typeface="Calibri" pitchFamily="34" charset="0"/>
                <a:cs typeface="Calibri" pitchFamily="34" charset="0"/>
              </a:rPr>
              <a:t>: Одабир корпуса: 15 </a:t>
            </a:r>
            <a:r>
              <a:rPr lang="sr-Cyrl-RS" dirty="0" smtClean="0">
                <a:latin typeface="Calibri" pitchFamily="34" charset="0"/>
                <a:cs typeface="Calibri" pitchFamily="34" charset="0"/>
              </a:rPr>
              <a:t>читанки </a:t>
            </a:r>
            <a:endParaRPr lang="sr-Cyrl-RS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30000"/>
              </a:lnSpc>
              <a:spcBef>
                <a:spcPts val="450"/>
              </a:spcBef>
            </a:pPr>
            <a:r>
              <a:rPr lang="sr-Cyrl-RS" u="sng" dirty="0">
                <a:latin typeface="Calibri" pitchFamily="34" charset="0"/>
                <a:cs typeface="Calibri" pitchFamily="34" charset="0"/>
              </a:rPr>
              <a:t>Анализирано је</a:t>
            </a:r>
            <a:r>
              <a:rPr lang="sr-Cyrl-RS" u="sng" dirty="0" smtClean="0">
                <a:latin typeface="Calibri" pitchFamily="34" charset="0"/>
                <a:cs typeface="Calibri" pitchFamily="34" charset="0"/>
              </a:rPr>
              <a:t>:</a:t>
            </a:r>
            <a:endParaRPr lang="sr-Cyrl-RS" u="sng" dirty="0">
              <a:latin typeface="Calibri" pitchFamily="34" charset="0"/>
              <a:cs typeface="Calibri" pitchFamily="34" charset="0"/>
            </a:endParaRPr>
          </a:p>
          <a:p>
            <a:pPr marL="0" indent="0" algn="just">
              <a:lnSpc>
                <a:spcPct val="130000"/>
              </a:lnSpc>
              <a:spcBef>
                <a:spcPts val="450"/>
              </a:spcBef>
              <a:buNone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1) инспиративност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илустрација и уметничких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репродукција;</a:t>
            </a:r>
            <a:endParaRPr lang="ru-RU" dirty="0">
              <a:latin typeface="Calibri" pitchFamily="34" charset="0"/>
              <a:cs typeface="Calibri" pitchFamily="34" charset="0"/>
            </a:endParaRPr>
          </a:p>
          <a:p>
            <a:pPr marL="0" indent="0" algn="just">
              <a:lnSpc>
                <a:spcPct val="130000"/>
              </a:lnSpc>
              <a:spcBef>
                <a:spcPts val="450"/>
              </a:spcBef>
              <a:buNone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2) веза уметничких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предложак са значењем одломка;</a:t>
            </a:r>
          </a:p>
          <a:p>
            <a:pPr marL="0" indent="0" algn="just">
              <a:lnSpc>
                <a:spcPct val="130000"/>
              </a:lnSpc>
              <a:spcBef>
                <a:spcPts val="450"/>
              </a:spcBef>
              <a:buNone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3) бројност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присуства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илустрација.</a:t>
            </a:r>
            <a:endParaRPr lang="ru-RU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bs-Latn-B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53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7544" y="123478"/>
            <a:ext cx="8123465" cy="46085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1800" dirty="0" smtClean="0"/>
          </a:p>
          <a:p>
            <a:pPr algn="just"/>
            <a:r>
              <a:rPr lang="ru-RU" dirty="0">
                <a:latin typeface="Calibri" pitchFamily="34" charset="0"/>
                <a:cs typeface="Calibri" pitchFamily="34" charset="0"/>
              </a:rPr>
              <a:t>Полазећи од предмета анализе запажамо да </a:t>
            </a:r>
          </a:p>
          <a:p>
            <a:pPr marL="0" indent="0" algn="just">
              <a:buNone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(1) Илустрације </a:t>
            </a:r>
            <a:r>
              <a:rPr lang="ru-RU" b="1" dirty="0" smtClean="0">
                <a:latin typeface="Calibri" pitchFamily="34" charset="0"/>
                <a:cs typeface="Calibri" pitchFamily="34" charset="0"/>
              </a:rPr>
              <a:t>не доприносе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бољој интерпретацији одломка (мањкавост ликовних и графичких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решења у читанкама). </a:t>
            </a:r>
            <a:endParaRPr lang="ru-RU" dirty="0">
              <a:latin typeface="Calibri" pitchFamily="34" charset="0"/>
              <a:cs typeface="Calibri" pitchFamily="34" charset="0"/>
            </a:endParaRPr>
          </a:p>
          <a:p>
            <a:pPr marL="0" indent="0" algn="just">
              <a:buNone/>
            </a:pPr>
            <a:endParaRPr lang="ru-RU" dirty="0">
              <a:latin typeface="Calibri" pitchFamily="34" charset="0"/>
              <a:cs typeface="Calibri" pitchFamily="34" charset="0"/>
            </a:endParaRPr>
          </a:p>
          <a:p>
            <a:pPr marL="0" indent="0" algn="just">
              <a:buNone/>
            </a:pPr>
            <a:r>
              <a:rPr lang="ru-RU" dirty="0">
                <a:latin typeface="Calibri" pitchFamily="34" charset="0"/>
                <a:cs typeface="Calibri" pitchFamily="34" charset="0"/>
              </a:rPr>
              <a:t>(2) Илустрације 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не дају довољно простора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за мотивацију за читање књижевних дела. </a:t>
            </a:r>
          </a:p>
          <a:p>
            <a:pPr marL="0" indent="0" algn="just">
              <a:buNone/>
            </a:pPr>
            <a:endParaRPr lang="ru-RU" dirty="0">
              <a:latin typeface="Calibri" pitchFamily="34" charset="0"/>
              <a:cs typeface="Calibri" pitchFamily="34" charset="0"/>
            </a:endParaRPr>
          </a:p>
          <a:p>
            <a:pPr marL="0" indent="0" algn="just">
              <a:buNone/>
            </a:pPr>
            <a:r>
              <a:rPr lang="ru-RU" dirty="0">
                <a:latin typeface="Calibri" pitchFamily="34" charset="0"/>
                <a:cs typeface="Calibri" pitchFamily="34" charset="0"/>
              </a:rPr>
              <a:t>(3) Илустрације су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потпуно збуњујуће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иностраних аутора, те не афирмишу асоцијативно повезивање и развој културе читаоца-детета. </a:t>
            </a:r>
          </a:p>
          <a:p>
            <a:pPr algn="just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164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5536" y="-92546"/>
            <a:ext cx="8208912" cy="4972050"/>
          </a:xfrm>
        </p:spPr>
        <p:txBody>
          <a:bodyPr>
            <a:normAutofit/>
          </a:bodyPr>
          <a:lstStyle/>
          <a:p>
            <a:pPr algn="just">
              <a:lnSpc>
                <a:spcPct val="130000"/>
              </a:lnSpc>
              <a:spcBef>
                <a:spcPts val="450"/>
              </a:spcBef>
            </a:pP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30000"/>
              </a:lnSpc>
              <a:spcBef>
                <a:spcPts val="450"/>
              </a:spcBef>
              <a:buNone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ru-RU" dirty="0">
                <a:latin typeface="Calibri" pitchFamily="34" charset="0"/>
                <a:cs typeface="Calibri" pitchFamily="34" charset="0"/>
              </a:rPr>
              <a:t>4)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Поредећи, закључујемо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да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је раније било више методичких смерница за повезивање уметничких израза</a:t>
            </a:r>
            <a:r>
              <a:rPr lang="ru-RU" dirty="0">
                <a:latin typeface="Calibri" pitchFamily="34" charset="0"/>
                <a:cs typeface="Calibri" pitchFamily="34" charset="0"/>
              </a:rPr>
              <a:t> (илустрација, филм, позориште), него данас. Осећа се да је број илустрација навођен </a:t>
            </a:r>
            <a:r>
              <a:rPr lang="ru-RU" b="1" dirty="0" smtClean="0">
                <a:latin typeface="Calibri" pitchFamily="34" charset="0"/>
                <a:cs typeface="Calibri" pitchFamily="34" charset="0"/>
              </a:rPr>
              <a:t>насумично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. </a:t>
            </a:r>
          </a:p>
          <a:p>
            <a:pPr marL="0" indent="0" algn="just">
              <a:lnSpc>
                <a:spcPct val="130000"/>
              </a:lnSpc>
              <a:spcBef>
                <a:spcPts val="450"/>
              </a:spcBef>
              <a:buNone/>
            </a:pP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>
              <a:lnSpc>
                <a:spcPct val="130000"/>
              </a:lnSpc>
              <a:spcBef>
                <a:spcPts val="450"/>
              </a:spcBef>
              <a:buNone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ru-RU" dirty="0">
                <a:latin typeface="Calibri" pitchFamily="34" charset="0"/>
                <a:cs typeface="Calibri" pitchFamily="34" charset="0"/>
              </a:rPr>
              <a:t>5)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Примереност</a:t>
            </a:r>
            <a:r>
              <a:rPr lang="ru-RU" dirty="0">
                <a:latin typeface="Calibri" pitchFamily="34" charset="0"/>
                <a:cs typeface="Calibri" pitchFamily="34" charset="0"/>
              </a:rPr>
              <a:t> одабраних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илустрација одабраном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одломку,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узрасту и наведеном делу није присутна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а мањка и (6)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корелисаност</a:t>
            </a:r>
            <a:r>
              <a:rPr lang="ru-RU" dirty="0">
                <a:latin typeface="Calibri" pitchFamily="34" charset="0"/>
                <a:cs typeface="Calibri" pitchFamily="34" charset="0"/>
              </a:rPr>
              <a:t> уметничког предложка са другим уметностима. 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37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248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14808"/>
            <a:ext cx="7467600" cy="857250"/>
          </a:xfrm>
        </p:spPr>
        <p:txBody>
          <a:bodyPr>
            <a:normAutofit/>
          </a:bodyPr>
          <a:lstStyle/>
          <a:p>
            <a:r>
              <a:rPr lang="sr-Cyrl-RS" u="sng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Е</a:t>
            </a:r>
            <a:r>
              <a:rPr lang="sr-Cyrl-RS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мпиријско истраживање</a:t>
            </a:r>
            <a:endParaRPr lang="en-US" u="sng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9552" y="1131590"/>
            <a:ext cx="7920880" cy="3655314"/>
          </a:xfrm>
        </p:spPr>
        <p:txBody>
          <a:bodyPr/>
          <a:lstStyle/>
          <a:p>
            <a:pPr algn="just"/>
            <a:r>
              <a:rPr lang="ru-RU" dirty="0">
                <a:latin typeface="Calibri" pitchFamily="34" charset="0"/>
                <a:cs typeface="Calibri" pitchFamily="34" charset="0"/>
              </a:rPr>
              <a:t>Други део истраживања односио се на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ученичке ставове </a:t>
            </a:r>
            <a:r>
              <a:rPr lang="ru-RU" dirty="0">
                <a:latin typeface="Calibri" pitchFamily="34" charset="0"/>
                <a:cs typeface="Calibri" pitchFamily="34" charset="0"/>
              </a:rPr>
              <a:t>(</a:t>
            </a:r>
            <a:r>
              <a:rPr lang="sr-Latn-RS" dirty="0">
                <a:latin typeface="Calibri" pitchFamily="34" charset="0"/>
                <a:cs typeface="Calibri" pitchFamily="34" charset="0"/>
              </a:rPr>
              <a:t>N=174)</a:t>
            </a:r>
            <a:r>
              <a:rPr lang="ru-RU" dirty="0">
                <a:latin typeface="Calibri" pitchFamily="34" charset="0"/>
                <a:cs typeface="Calibri" pitchFamily="34" charset="0"/>
              </a:rPr>
              <a:t> о илустрацији као подстицајном средству које их мотивише на читање. </a:t>
            </a:r>
          </a:p>
          <a:p>
            <a:pPr marL="0" indent="0">
              <a:buNone/>
            </a:pPr>
            <a:endParaRPr lang="ru-RU" dirty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ru-RU" dirty="0">
                <a:latin typeface="Calibri" pitchFamily="34" charset="0"/>
                <a:cs typeface="Calibri" pitchFamily="34" charset="0"/>
              </a:rPr>
              <a:t>Предмет другог дела истраживања је испитивање ученика и њихових ставова о подстицајном окружењу унутар дела (илустрације) и ван њега – као мотивационом фактору за читање.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79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-164554"/>
            <a:ext cx="7467600" cy="857250"/>
          </a:xfrm>
        </p:spPr>
        <p:txBody>
          <a:bodyPr/>
          <a:lstStyle/>
          <a:p>
            <a:r>
              <a:rPr lang="sr-Cyrl-RS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Резултати:</a:t>
            </a:r>
            <a:endParaRPr lang="en-US" u="sng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699542"/>
            <a:ext cx="8424936" cy="4392488"/>
          </a:xfrm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spcBef>
                <a:spcPts val="450"/>
              </a:spcBef>
            </a:pPr>
            <a:r>
              <a:rPr lang="ru-RU" sz="2200" dirty="0" smtClean="0">
                <a:latin typeface="Calibri" pitchFamily="34" charset="0"/>
                <a:cs typeface="Calibri" pitchFamily="34" charset="0"/>
              </a:rPr>
              <a:t>Утврдили </a:t>
            </a:r>
            <a:r>
              <a:rPr lang="ru-RU" sz="2200" dirty="0">
                <a:latin typeface="Calibri" pitchFamily="34" charset="0"/>
                <a:cs typeface="Calibri" pitchFamily="34" charset="0"/>
              </a:rPr>
              <a:t>смо да (1) док посматрају илустрације, ученици их </a:t>
            </a:r>
            <a:r>
              <a:rPr lang="ru-RU" sz="2200" b="1" dirty="0">
                <a:latin typeface="Calibri" pitchFamily="34" charset="0"/>
                <a:cs typeface="Calibri" pitchFamily="34" charset="0"/>
              </a:rPr>
              <a:t>повезују са садржајем </a:t>
            </a:r>
            <a:r>
              <a:rPr lang="ru-RU" sz="2200" dirty="0">
                <a:latin typeface="Calibri" pitchFamily="34" charset="0"/>
                <a:cs typeface="Calibri" pitchFamily="34" charset="0"/>
              </a:rPr>
              <a:t>који читају;</a:t>
            </a:r>
            <a:endParaRPr lang="ru-RU" sz="2200" b="1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10000"/>
              </a:lnSpc>
              <a:spcBef>
                <a:spcPts val="450"/>
              </a:spcBef>
            </a:pPr>
            <a:r>
              <a:rPr lang="ru-RU" sz="2200" dirty="0">
                <a:latin typeface="Calibri" pitchFamily="34" charset="0"/>
                <a:cs typeface="Calibri" pitchFamily="34" charset="0"/>
              </a:rPr>
              <a:t>(2) да се слажу да је потребно </a:t>
            </a:r>
            <a:r>
              <a:rPr lang="ru-RU" sz="2200" b="1" dirty="0">
                <a:latin typeface="Calibri" pitchFamily="34" charset="0"/>
                <a:cs typeface="Calibri" pitchFamily="34" charset="0"/>
              </a:rPr>
              <a:t>окружење које ће их подстаћи </a:t>
            </a:r>
            <a:r>
              <a:rPr lang="ru-RU" sz="2200" dirty="0">
                <a:latin typeface="Calibri" pitchFamily="34" charset="0"/>
                <a:cs typeface="Calibri" pitchFamily="34" charset="0"/>
              </a:rPr>
              <a:t>на читање, као и да сам садржај романа/дела, условљава његову прочитаност; </a:t>
            </a:r>
          </a:p>
          <a:p>
            <a:pPr algn="just">
              <a:lnSpc>
                <a:spcPct val="110000"/>
              </a:lnSpc>
              <a:spcBef>
                <a:spcPts val="450"/>
              </a:spcBef>
            </a:pPr>
            <a:r>
              <a:rPr lang="ru-RU" sz="2200" dirty="0">
                <a:latin typeface="Calibri" pitchFamily="34" charset="0"/>
                <a:cs typeface="Calibri" pitchFamily="34" charset="0"/>
              </a:rPr>
              <a:t>(3) да постоји позитиван однос између присуства илустрација у делу и ученичког става о читању дела и да </a:t>
            </a:r>
            <a:r>
              <a:rPr lang="ru-RU" sz="2200" b="1" dirty="0">
                <a:latin typeface="Calibri" pitchFamily="34" charset="0"/>
                <a:cs typeface="Calibri" pitchFamily="34" charset="0"/>
              </a:rPr>
              <a:t>књига са илустрацијама има предности</a:t>
            </a:r>
            <a:r>
              <a:rPr lang="ru-RU" sz="2200" dirty="0">
                <a:latin typeface="Calibri" pitchFamily="34" charset="0"/>
                <a:cs typeface="Calibri" pitchFamily="34" charset="0"/>
              </a:rPr>
              <a:t> у односу на читање књига без њих; </a:t>
            </a:r>
          </a:p>
          <a:p>
            <a:pPr algn="just">
              <a:lnSpc>
                <a:spcPct val="110000"/>
              </a:lnSpc>
              <a:spcBef>
                <a:spcPts val="450"/>
              </a:spcBef>
            </a:pPr>
            <a:r>
              <a:rPr lang="ru-RU" sz="2200" dirty="0">
                <a:latin typeface="Calibri" pitchFamily="34" charset="0"/>
                <a:cs typeface="Calibri" pitchFamily="34" charset="0"/>
              </a:rPr>
              <a:t>(4) да се дело </a:t>
            </a:r>
            <a:r>
              <a:rPr lang="ru-RU" sz="2200" b="1" dirty="0">
                <a:latin typeface="Calibri" pitchFamily="34" charset="0"/>
                <a:cs typeface="Calibri" pitchFamily="34" charset="0"/>
              </a:rPr>
              <a:t>лакше чита када има илустрација </a:t>
            </a:r>
            <a:r>
              <a:rPr lang="ru-RU" sz="2200" dirty="0">
                <a:latin typeface="Calibri" pitchFamily="34" charset="0"/>
                <a:cs typeface="Calibri" pitchFamily="34" charset="0"/>
              </a:rPr>
              <a:t>у њему јер тако ученици развијају машту и повезују прочитано са „виђеним</a:t>
            </a:r>
            <a:r>
              <a:rPr lang="ru-RU" sz="2200" dirty="0">
                <a:latin typeface="Arial" pitchFamily="34" charset="0"/>
                <a:cs typeface="Arial" pitchFamily="34" charset="0"/>
              </a:rPr>
              <a:t>”.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39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2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95486"/>
            <a:ext cx="8280920" cy="4752528"/>
          </a:xfrm>
        </p:spPr>
        <p:txBody>
          <a:bodyPr>
            <a:normAutofit/>
          </a:bodyPr>
          <a:lstStyle/>
          <a:p>
            <a:pPr algn="just">
              <a:lnSpc>
                <a:spcPct val="130000"/>
              </a:lnSpc>
              <a:spcBef>
                <a:spcPts val="450"/>
              </a:spcBef>
            </a:pPr>
            <a:r>
              <a:rPr lang="ru-RU" b="1" dirty="0" smtClean="0">
                <a:latin typeface="Calibri" pitchFamily="34" charset="0"/>
                <a:cs typeface="Calibri" pitchFamily="34" charset="0"/>
              </a:rPr>
              <a:t>81,4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%</a:t>
            </a:r>
            <a:r>
              <a:rPr lang="ru-RU" dirty="0">
                <a:latin typeface="Calibri" pitchFamily="34" charset="0"/>
                <a:cs typeface="Calibri" pitchFamily="34" charset="0"/>
              </a:rPr>
              <a:t> ученика се </a:t>
            </a:r>
            <a:r>
              <a:rPr lang="ru-RU" i="1" dirty="0">
                <a:latin typeface="Calibri" pitchFamily="34" charset="0"/>
                <a:cs typeface="Calibri" pitchFamily="34" charset="0"/>
              </a:rPr>
              <a:t>у потпуности слаже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или </a:t>
            </a:r>
            <a:r>
              <a:rPr lang="ru-RU" i="1" dirty="0">
                <a:latin typeface="Calibri" pitchFamily="34" charset="0"/>
                <a:cs typeface="Calibri" pitchFamily="34" charset="0"/>
              </a:rPr>
              <a:t>се</a:t>
            </a:r>
            <a:r>
              <a:rPr lang="ru-RU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i="1" dirty="0">
                <a:latin typeface="Calibri" pitchFamily="34" charset="0"/>
                <a:cs typeface="Calibri" pitchFamily="34" charset="0"/>
              </a:rPr>
              <a:t>слаже</a:t>
            </a:r>
            <a:r>
              <a:rPr lang="ru-RU" dirty="0">
                <a:latin typeface="Calibri" pitchFamily="34" charset="0"/>
                <a:cs typeface="Calibri" pitchFamily="34" charset="0"/>
              </a:rPr>
              <a:t> са тврдњом да „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док посматра илустрације, повезује их са делом које чита</a:t>
            </a:r>
            <a:r>
              <a:rPr lang="ru-RU" dirty="0">
                <a:latin typeface="Calibri" pitchFamily="34" charset="0"/>
                <a:cs typeface="Calibri" pitchFamily="34" charset="0"/>
              </a:rPr>
              <a:t>”;</a:t>
            </a:r>
          </a:p>
          <a:p>
            <a:pPr algn="just">
              <a:lnSpc>
                <a:spcPct val="130000"/>
              </a:lnSpc>
              <a:spcBef>
                <a:spcPts val="450"/>
              </a:spcBef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позитивно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су усмерени ученички одговори да „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лакше читају и анализирају књижевни текст</a:t>
            </a:r>
            <a:r>
              <a:rPr lang="ru-RU" dirty="0">
                <a:latin typeface="Calibri" pitchFamily="34" charset="0"/>
                <a:cs typeface="Calibri" pitchFamily="34" charset="0"/>
              </a:rPr>
              <a:t> уколико има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илустрација у њему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јер повезују прочитано са замишљеним”;</a:t>
            </a:r>
          </a:p>
          <a:p>
            <a:pPr algn="just">
              <a:lnSpc>
                <a:spcPct val="130000"/>
              </a:lnSpc>
              <a:spcBef>
                <a:spcPts val="450"/>
              </a:spcBef>
            </a:pPr>
            <a:r>
              <a:rPr lang="ru-RU" b="1" dirty="0" smtClean="0">
                <a:latin typeface="Calibri" pitchFamily="34" charset="0"/>
                <a:cs typeface="Calibri" pitchFamily="34" charset="0"/>
              </a:rPr>
              <a:t>69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%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ученичких одговора иду у прилог тврдњи да им илустрација помаже да се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уклопе у </a:t>
            </a:r>
            <a:r>
              <a:rPr lang="ru-RU" b="1" i="1" dirty="0">
                <a:latin typeface="Calibri" pitchFamily="34" charset="0"/>
                <a:cs typeface="Calibri" pitchFamily="34" charset="0"/>
              </a:rPr>
              <a:t>предметни свет дела</a:t>
            </a:r>
            <a:r>
              <a:rPr lang="ru-RU" dirty="0">
                <a:latin typeface="Calibri" pitchFamily="34" charset="0"/>
                <a:cs typeface="Calibri" pitchFamily="34" charset="0"/>
              </a:rPr>
              <a:t>;</a:t>
            </a:r>
          </a:p>
          <a:p>
            <a:pPr marL="0" indent="0">
              <a:buNone/>
            </a:pPr>
            <a:endParaRPr lang="en-US" sz="22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40</a:t>
            </a:fld>
            <a:endParaRPr lang="bs-Latn-B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06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27534"/>
            <a:ext cx="7859216" cy="4227930"/>
          </a:xfrm>
        </p:spPr>
        <p:txBody>
          <a:bodyPr/>
          <a:lstStyle/>
          <a:p>
            <a:pPr lvl="0" algn="just">
              <a:lnSpc>
                <a:spcPct val="130000"/>
              </a:lnSpc>
              <a:spcBef>
                <a:spcPts val="450"/>
              </a:spcBef>
              <a:buClr>
                <a:srgbClr val="FE8637"/>
              </a:buClr>
            </a:pPr>
            <a:r>
              <a:rPr lang="ru-RU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постоји позитиван однос између </a:t>
            </a: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присуства</a:t>
            </a:r>
            <a:r>
              <a:rPr lang="ru-RU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илустрација у делу и ученичког </a:t>
            </a: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става о читању дела </a:t>
            </a:r>
            <a:r>
              <a:rPr lang="ru-RU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83,9</a:t>
            </a:r>
            <a:r>
              <a:rPr lang="ru-RU" b="1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%)</a:t>
            </a:r>
            <a:r>
              <a:rPr lang="ru-RU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;</a:t>
            </a:r>
          </a:p>
          <a:p>
            <a:pPr marL="0" lvl="0" indent="0" algn="just">
              <a:lnSpc>
                <a:spcPct val="130000"/>
              </a:lnSpc>
              <a:spcBef>
                <a:spcPts val="450"/>
              </a:spcBef>
              <a:buClr>
                <a:srgbClr val="FE8637"/>
              </a:buClr>
              <a:buNone/>
            </a:pPr>
            <a:endParaRPr lang="ru-RU" b="1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lvl="0" algn="just">
              <a:lnSpc>
                <a:spcPct val="130000"/>
              </a:lnSpc>
              <a:spcBef>
                <a:spcPts val="450"/>
              </a:spcBef>
              <a:buClr>
                <a:srgbClr val="FE8637"/>
              </a:buClr>
            </a:pPr>
            <a:r>
              <a:rPr lang="ru-RU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уметнички подстицај за читање у највишем проценту усмерен је на </a:t>
            </a: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илуст</a:t>
            </a:r>
            <a:r>
              <a:rPr lang="sr-Cyrl-RS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р</a:t>
            </a:r>
            <a:r>
              <a:rPr lang="ru-RU" b="1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ацију</a:t>
            </a:r>
            <a:r>
              <a:rPr lang="ru-RU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39,1%), </a:t>
            </a:r>
            <a:r>
              <a:rPr lang="ru-RU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потом на одломак </a:t>
            </a: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филма</a:t>
            </a:r>
            <a:r>
              <a:rPr lang="ru-RU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(30,5%),  </a:t>
            </a: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фотографију</a:t>
            </a:r>
            <a:r>
              <a:rPr lang="ru-RU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(14,9%), </a:t>
            </a: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представ</a:t>
            </a:r>
            <a:r>
              <a:rPr lang="sr-Cyrl-RS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у</a:t>
            </a:r>
            <a:r>
              <a:rPr lang="ru-RU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(8,0%).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41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74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-92546"/>
            <a:ext cx="7467600" cy="857250"/>
          </a:xfrm>
        </p:spPr>
        <p:txBody>
          <a:bodyPr>
            <a:normAutofit/>
          </a:bodyPr>
          <a:lstStyle/>
          <a:p>
            <a:r>
              <a:rPr lang="sr-Cyrl-RS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Закључак</a:t>
            </a:r>
            <a:endParaRPr lang="en-US" u="sng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51520" y="771550"/>
            <a:ext cx="8280920" cy="4824536"/>
          </a:xfrm>
        </p:spPr>
        <p:txBody>
          <a:bodyPr>
            <a:noAutofit/>
          </a:bodyPr>
          <a:lstStyle/>
          <a:p>
            <a:pPr algn="just">
              <a:lnSpc>
                <a:spcPct val="110000"/>
              </a:lnSpc>
              <a:spcBef>
                <a:spcPts val="450"/>
              </a:spcBef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Проблематизован </a:t>
            </a:r>
            <a:r>
              <a:rPr lang="ru-RU" dirty="0">
                <a:latin typeface="Calibri" pitchFamily="34" charset="0"/>
                <a:cs typeface="Calibri" pitchFamily="34" charset="0"/>
              </a:rPr>
              <a:t>је став да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илустрација у садејству са књижевним текстом</a:t>
            </a:r>
            <a:r>
              <a:rPr lang="ru-RU" dirty="0">
                <a:latin typeface="Calibri" pitchFamily="34" charset="0"/>
                <a:cs typeface="Calibri" pitchFamily="34" charset="0"/>
              </a:rPr>
              <a:t> боље „осветљава” текст чиме је процес усвајања текста, његове интерпретације и учења бржи и лакши. </a:t>
            </a: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pPr marL="0" indent="0" algn="just">
              <a:lnSpc>
                <a:spcPct val="110000"/>
              </a:lnSpc>
              <a:spcBef>
                <a:spcPts val="450"/>
              </a:spcBef>
              <a:buNone/>
            </a:pPr>
            <a:endParaRPr lang="en-US" dirty="0">
              <a:latin typeface="Calibri" pitchFamily="34" charset="0"/>
              <a:cs typeface="Calibri" pitchFamily="34" charset="0"/>
            </a:endParaRPr>
          </a:p>
          <a:p>
            <a:pPr algn="just">
              <a:lnSpc>
                <a:spcPct val="110000"/>
              </a:lnSpc>
              <a:spcBef>
                <a:spcPts val="450"/>
              </a:spcBef>
            </a:pPr>
            <a:r>
              <a:rPr lang="ru-RU" dirty="0">
                <a:latin typeface="Calibri" pitchFamily="34" charset="0"/>
                <a:cs typeface="Calibri" pitchFamily="34" charset="0"/>
              </a:rPr>
              <a:t>Коришћењем илустрације у интерпретацији књижевног дела, развија се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креативно мишљење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естетски доживљај и суд о прочитаном и илустрованом, развијају се </a:t>
            </a:r>
            <a:r>
              <a:rPr lang="ru-RU" b="1" dirty="0">
                <a:latin typeface="Calibri" pitchFamily="34" charset="0"/>
                <a:cs typeface="Calibri" pitchFamily="34" charset="0"/>
              </a:rPr>
              <a:t>естетске компетенције. </a:t>
            </a:r>
            <a:endParaRPr lang="en-US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42</a:t>
            </a:fld>
            <a:endParaRPr lang="bs-Latn-B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51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771550"/>
            <a:ext cx="7467600" cy="4083914"/>
          </a:xfrm>
        </p:spPr>
        <p:txBody>
          <a:bodyPr/>
          <a:lstStyle/>
          <a:p>
            <a:pPr lvl="0" algn="just">
              <a:lnSpc>
                <a:spcPct val="110000"/>
              </a:lnSpc>
              <a:spcBef>
                <a:spcPts val="450"/>
              </a:spcBef>
              <a:buClr>
                <a:srgbClr val="FE8637"/>
              </a:buClr>
            </a:pPr>
            <a:r>
              <a:rPr lang="ru-RU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Како би илустрација деловала подстицајно на ученика-читаоца она треба да буде </a:t>
            </a: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примерена узрасту</a:t>
            </a:r>
            <a:r>
              <a:rPr lang="ru-RU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ученика, а када је реч о илустрацији у читанци треба да буде </a:t>
            </a: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адекватно позиц</a:t>
            </a:r>
            <a:r>
              <a:rPr lang="ru-RU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ионирана у односу на текст и </a:t>
            </a:r>
            <a:r>
              <a:rPr lang="ru-RU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усклађена</a:t>
            </a:r>
            <a:r>
              <a:rPr lang="ru-RU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са стилом и методичко-дидактичким начелима ликовне опремљености уџбеника.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43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93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-164554"/>
            <a:ext cx="7467600" cy="857250"/>
          </a:xfrm>
        </p:spPr>
        <p:txBody>
          <a:bodyPr/>
          <a:lstStyle/>
          <a:p>
            <a:r>
              <a:rPr lang="sr-Cyrl-RS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Литература</a:t>
            </a:r>
            <a:r>
              <a:rPr lang="sr-Cyrl-RS" b="1" u="sng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:</a:t>
            </a:r>
            <a:endParaRPr lang="en-US" b="1" u="sng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771550"/>
            <a:ext cx="8208912" cy="4104456"/>
          </a:xfrm>
        </p:spPr>
        <p:txBody>
          <a:bodyPr>
            <a:normAutofit lnSpcReduction="10000"/>
          </a:bodyPr>
          <a:lstStyle/>
          <a:p>
            <a:pPr algn="just"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Бузаши </a:t>
            </a:r>
            <a:r>
              <a:rPr lang="ru-RU" dirty="0">
                <a:latin typeface="Calibri" pitchFamily="34" charset="0"/>
                <a:cs typeface="Calibri" pitchFamily="34" charset="0"/>
              </a:rPr>
              <a:t>Марганић, М. (2008). Педагошки модели развијања визуелне писмености ученика. У: Дивљан, С. (уред.) (2008). </a:t>
            </a:r>
            <a:r>
              <a:rPr lang="ru-RU" i="1" dirty="0">
                <a:latin typeface="Calibri" pitchFamily="34" charset="0"/>
                <a:cs typeface="Calibri" pitchFamily="34" charset="0"/>
              </a:rPr>
              <a:t>Зборник радова Уметност у методикама наставе</a:t>
            </a:r>
            <a:r>
              <a:rPr lang="ru-RU" dirty="0">
                <a:latin typeface="Calibri" pitchFamily="34" charset="0"/>
                <a:cs typeface="Calibri" pitchFamily="34" charset="0"/>
              </a:rPr>
              <a:t>. Књ. 5. Јагодина: Факултет педагошких наука Универзитета у Крагујевцу, Јагодина.</a:t>
            </a:r>
          </a:p>
          <a:p>
            <a:pPr algn="just">
              <a:buFont typeface="Arial" pitchFamily="34" charset="0"/>
              <a:buChar char="•"/>
            </a:pPr>
            <a:r>
              <a:rPr lang="en-US" dirty="0" err="1">
                <a:latin typeface="Calibri" pitchFamily="34" charset="0"/>
                <a:cs typeface="Calibri" pitchFamily="34" charset="0"/>
              </a:rPr>
              <a:t>Vlahović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Filipov</a:t>
            </a:r>
            <a:r>
              <a:rPr lang="en-US" dirty="0">
                <a:latin typeface="Calibri" pitchFamily="34" charset="0"/>
                <a:cs typeface="Calibri" pitchFamily="34" charset="0"/>
              </a:rPr>
              <a:t>, S. (2015). </a:t>
            </a:r>
            <a:r>
              <a:rPr lang="en-US" i="1" dirty="0">
                <a:latin typeface="Calibri" pitchFamily="34" charset="0"/>
                <a:cs typeface="Calibri" pitchFamily="34" charset="0"/>
              </a:rPr>
              <a:t>Video-</a:t>
            </a:r>
            <a:r>
              <a:rPr lang="en-US" i="1" dirty="0" err="1">
                <a:latin typeface="Calibri" pitchFamily="34" charset="0"/>
                <a:cs typeface="Calibri" pitchFamily="34" charset="0"/>
              </a:rPr>
              <a:t>ilustracija</a:t>
            </a:r>
            <a:r>
              <a:rPr lang="en-US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i="1" dirty="0" err="1">
                <a:latin typeface="Calibri" pitchFamily="34" charset="0"/>
                <a:cs typeface="Calibri" pitchFamily="34" charset="0"/>
              </a:rPr>
              <a:t>knjige</a:t>
            </a:r>
            <a:r>
              <a:rPr lang="en-US" dirty="0">
                <a:latin typeface="Calibri" pitchFamily="34" charset="0"/>
                <a:cs typeface="Calibri" pitchFamily="34" charset="0"/>
              </a:rPr>
              <a:t>. Novo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Miloševo</a:t>
            </a:r>
            <a:r>
              <a:rPr lang="en-US" dirty="0">
                <a:latin typeface="Calibri" pitchFamily="34" charset="0"/>
                <a:cs typeface="Calibri" pitchFamily="34" charset="0"/>
              </a:rPr>
              <a:t>: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Banatski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kulturni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centar</a:t>
            </a:r>
            <a:r>
              <a:rPr lang="en-US" dirty="0">
                <a:latin typeface="Calibri" pitchFamily="34" charset="0"/>
                <a:cs typeface="Calibri" pitchFamily="34" charset="0"/>
              </a:rPr>
              <a:t>. Beograd: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Akademija</a:t>
            </a:r>
            <a:r>
              <a:rPr lang="en-US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  <a:cs typeface="Calibri" pitchFamily="34" charset="0"/>
              </a:rPr>
              <a:t>umetnosti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.</a:t>
            </a:r>
            <a:endParaRPr lang="sr-Cyrl-RS" dirty="0" smtClean="0">
              <a:latin typeface="Calibri" pitchFamily="34" charset="0"/>
              <a:cs typeface="Calibri" pitchFamily="34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ru-RU" dirty="0">
                <a:latin typeface="Calibri" pitchFamily="34" charset="0"/>
                <a:cs typeface="Calibri" pitchFamily="34" charset="0"/>
              </a:rPr>
              <a:t>Илић, П. (1997). </a:t>
            </a:r>
            <a:r>
              <a:rPr lang="ru-RU" i="1" dirty="0">
                <a:latin typeface="Calibri" pitchFamily="34" charset="0"/>
                <a:cs typeface="Calibri" pitchFamily="34" charset="0"/>
              </a:rPr>
              <a:t>Српски језик и књижевност у наставној теорији и пракси, методика наставе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Нови Сад: Прометеј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endParaRPr lang="ru-RU" sz="1800" dirty="0">
              <a:latin typeface="Calibri" pitchFamily="34" charset="0"/>
              <a:cs typeface="Calibri" pitchFamily="34" charset="0"/>
            </a:endParaRPr>
          </a:p>
          <a:p>
            <a:pPr marL="385754" indent="-385754" algn="just">
              <a:buAutoNum type="arabicPeriod"/>
            </a:pPr>
            <a:endParaRPr lang="ru-RU" sz="1800" dirty="0">
              <a:latin typeface="Calibri" pitchFamily="34" charset="0"/>
              <a:cs typeface="Calibri" pitchFamily="34" charset="0"/>
            </a:endParaRPr>
          </a:p>
          <a:p>
            <a:pPr marL="385754" indent="-385754" algn="just">
              <a:buAutoNum type="arabicPeriod"/>
            </a:pPr>
            <a:endParaRPr lang="sr-Cyrl-RS" sz="1800" dirty="0" smtClean="0">
              <a:latin typeface="Calibri" pitchFamily="34" charset="0"/>
              <a:cs typeface="Calibri" pitchFamily="34" charset="0"/>
            </a:endParaRPr>
          </a:p>
          <a:p>
            <a:pPr marL="385754" indent="-385754" algn="just">
              <a:buAutoNum type="arabicPeriod"/>
            </a:pPr>
            <a:endParaRPr lang="en-US" sz="1800" dirty="0">
              <a:latin typeface="Calibri" pitchFamily="34" charset="0"/>
              <a:cs typeface="Calibri" pitchFamily="34" charset="0"/>
            </a:endParaRPr>
          </a:p>
          <a:p>
            <a:pPr marL="385754" indent="-385754" algn="just">
              <a:buAutoNum type="arabicPeriod"/>
            </a:pPr>
            <a:endParaRPr lang="ru-RU" sz="1800" dirty="0">
              <a:latin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pPr marL="385754" indent="-385754">
              <a:buAutoNum type="arabicPeriod"/>
            </a:pPr>
            <a:endParaRPr lang="ru-RU" dirty="0" smtClean="0"/>
          </a:p>
          <a:p>
            <a:pPr marL="385754" indent="-385754">
              <a:buAutoNum type="arabicPeriod" startAt="2"/>
            </a:pPr>
            <a:endParaRPr lang="ru-RU" dirty="0" smtClean="0"/>
          </a:p>
          <a:p>
            <a:pPr marL="385754" indent="-385754">
              <a:buAutoNum type="arabicPeriod" startAt="2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44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00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483518"/>
            <a:ext cx="8291264" cy="4371946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Николић, М. (1988). </a:t>
            </a:r>
            <a:r>
              <a:rPr lang="ru-RU" i="1" dirty="0" smtClean="0">
                <a:latin typeface="Calibri" pitchFamily="34" charset="0"/>
                <a:cs typeface="Calibri" pitchFamily="34" charset="0"/>
              </a:rPr>
              <a:t>Методика наставе српскохрватског језика и књижевности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. Београд: Завод за уџбенике и наставна средства.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Павловић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М. (2000). Наставна средства у методици наставе књижевности и језика и њихова перспектива. </a:t>
            </a:r>
            <a:r>
              <a:rPr lang="ru-RU" i="1" dirty="0">
                <a:latin typeface="Calibri" pitchFamily="34" charset="0"/>
                <a:cs typeface="Calibri" pitchFamily="34" charset="0"/>
              </a:rPr>
              <a:t>Школски час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XVIII, 1, 41–50.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Радуловић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О. (2012). </a:t>
            </a:r>
            <a:r>
              <a:rPr lang="ru-RU" i="1" dirty="0">
                <a:latin typeface="Calibri" pitchFamily="34" charset="0"/>
                <a:cs typeface="Calibri" pitchFamily="34" charset="0"/>
              </a:rPr>
              <a:t>Књижевни појмовник</a:t>
            </a:r>
            <a:r>
              <a:rPr lang="ru-RU" dirty="0">
                <a:latin typeface="Calibri" pitchFamily="34" charset="0"/>
                <a:cs typeface="Calibri" pitchFamily="34" charset="0"/>
              </a:rPr>
              <a:t>. Београд: Едука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>
                <a:latin typeface="Calibri" pitchFamily="34" charset="0"/>
                <a:cs typeface="Calibri" pitchFamily="34" charset="0"/>
              </a:rPr>
              <a:t>Токин</a:t>
            </a:r>
            <a:r>
              <a:rPr lang="ru-RU" dirty="0">
                <a:latin typeface="Calibri" pitchFamily="34" charset="0"/>
                <a:cs typeface="Calibri" pitchFamily="34" charset="0"/>
              </a:rPr>
              <a:t>, М., Тир Борља, М. (2017). </a:t>
            </a:r>
            <a:r>
              <a:rPr lang="ru-RU" i="1" dirty="0">
                <a:latin typeface="Calibri" pitchFamily="34" charset="0"/>
                <a:cs typeface="Calibri" pitchFamily="34" charset="0"/>
              </a:rPr>
              <a:t>Књижевни путокази</a:t>
            </a:r>
            <a:r>
              <a:rPr lang="ru-RU" dirty="0">
                <a:latin typeface="Calibri" pitchFamily="34" charset="0"/>
                <a:cs typeface="Calibri" pitchFamily="34" charset="0"/>
              </a:rPr>
              <a:t>. Интерпретација књижевних текстова за 6. разред основне школе. Нови Сад: Венцловић. </a:t>
            </a:r>
            <a:r>
              <a:rPr lang="ru-RU" dirty="0" smtClean="0">
                <a:latin typeface="Calibri" pitchFamily="34" charset="0"/>
                <a:cs typeface="Calibri" pitchFamily="34" charset="0"/>
              </a:rPr>
              <a:t>С.77</a:t>
            </a: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sr-Cyrl-RS" dirty="0" smtClean="0">
                <a:latin typeface="Calibri" pitchFamily="34" charset="0"/>
                <a:cs typeface="Calibri" pitchFamily="34" charset="0"/>
              </a:rPr>
              <a:t>Урошев Палалић, О. (2024). </a:t>
            </a:r>
            <a:r>
              <a:rPr lang="sr-Cyrl-RS" i="1" dirty="0" smtClean="0">
                <a:latin typeface="Calibri" pitchFamily="34" charset="0"/>
                <a:cs typeface="Calibri" pitchFamily="34" charset="0"/>
              </a:rPr>
              <a:t>Примена илустрације као уметничког средства у интерпретацији књижевног дела у основној школи</a:t>
            </a:r>
            <a:r>
              <a:rPr lang="sr-Cyrl-RS" dirty="0" smtClean="0">
                <a:latin typeface="Calibri" pitchFamily="34" charset="0"/>
                <a:cs typeface="Calibri" pitchFamily="34" charset="0"/>
              </a:rPr>
              <a:t>. Докторска дисертација. Нови Сад: Филозофски факултет.</a:t>
            </a: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>
              <a:buFont typeface="Arial" pitchFamily="34" charset="0"/>
              <a:buChar char="•"/>
            </a:pPr>
            <a:endParaRPr lang="ru-RU" dirty="0" smtClean="0">
              <a:latin typeface="Calibri" pitchFamily="34" charset="0"/>
              <a:cs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45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08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211710"/>
            <a:ext cx="7543800" cy="648072"/>
          </a:xfrm>
        </p:spPr>
        <p:txBody>
          <a:bodyPr>
            <a:noAutofit/>
          </a:bodyPr>
          <a:lstStyle/>
          <a:p>
            <a:pPr algn="ctr"/>
            <a:r>
              <a:rPr lang="sr-Cyrl-RS" sz="5400" b="1" cap="none" dirty="0" smtClean="0">
                <a:ln w="1905"/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Хвала на пажњи!</a:t>
            </a:r>
            <a:endParaRPr lang="en-US" sz="5400" b="1" cap="none" dirty="0">
              <a:ln w="1905"/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7FCD9-44D2-48B3-80B4-8CB81C00B4E2}" type="slidenum">
              <a:rPr lang="bs-Latn-BA" smtClean="0">
                <a:solidFill>
                  <a:prstClr val="black">
                    <a:tint val="75000"/>
                  </a:prstClr>
                </a:solidFill>
              </a:rPr>
              <a:pPr/>
              <a:t>46</a:t>
            </a:fld>
            <a:endParaRPr lang="bs-Latn-BA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4"/>
          </p:nvPr>
        </p:nvSpPr>
        <p:spPr>
          <a:xfrm>
            <a:off x="467544" y="4083918"/>
            <a:ext cx="7562031" cy="60238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latin typeface="Calibri" pitchFamily="34" charset="0"/>
                <a:cs typeface="Calibri" pitchFamily="34" charset="0"/>
              </a:rPr>
              <a:t>olivera.u.palalic@gmail.com</a:t>
            </a:r>
          </a:p>
        </p:txBody>
      </p:sp>
    </p:spTree>
    <p:extLst>
      <p:ext uri="{BB962C8B-B14F-4D97-AF65-F5344CB8AC3E}">
        <p14:creationId xmlns:p14="http://schemas.microsoft.com/office/powerpoint/2010/main" val="105122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2391</Words>
  <Application>Microsoft Office PowerPoint</Application>
  <PresentationFormat>On-screen Show (16:9)</PresentationFormat>
  <Paragraphs>266</Paragraphs>
  <Slides>46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7" baseType="lpstr">
      <vt:lpstr>Oriel</vt:lpstr>
      <vt:lpstr>PowerPoint Presentation</vt:lpstr>
      <vt:lpstr>Садржај радионице</vt:lpstr>
      <vt:lpstr>Зашто је ова тематика важна?</vt:lpstr>
      <vt:lpstr>Теоријске основе примене илустрације¹</vt:lpstr>
      <vt:lpstr>PowerPoint Presentation</vt:lpstr>
      <vt:lpstr>Интерпретација текста илустрацијом</vt:lpstr>
      <vt:lpstr>PowerPoint Presentation</vt:lpstr>
      <vt:lpstr>PowerPoint Presentation</vt:lpstr>
      <vt:lpstr> Начини интерпретације текста илустрацијом </vt:lpstr>
      <vt:lpstr>PowerPoint Presentation</vt:lpstr>
      <vt:lpstr>Примери из педагошке праксе:  интерпретација текста илустрацијом</vt:lpstr>
      <vt:lpstr>Интерпретирање дела илустрацијом (након читања дела):</vt:lpstr>
      <vt:lpstr>PowerPoint Presentation</vt:lpstr>
      <vt:lpstr>PowerPoint Presentation</vt:lpstr>
      <vt:lpstr>„Зимско јутро” Војислав Илић</vt:lpstr>
      <vt:lpstr>PowerPoint Presentation</vt:lpstr>
      <vt:lpstr>PowerPoint Presentation</vt:lpstr>
      <vt:lpstr>PowerPoint Presentation</vt:lpstr>
      <vt:lpstr>„Аска и вук”Иво Андрић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„Дечаци Павлове улице” Ференц Молнар          </vt:lpstr>
      <vt:lpstr>„Том Сојер” Марк Твен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Методологија истраживања</vt:lpstr>
      <vt:lpstr>PowerPoint Presentation</vt:lpstr>
      <vt:lpstr>PowerPoint Presentation</vt:lpstr>
      <vt:lpstr>Емпиријско истраживање</vt:lpstr>
      <vt:lpstr>Резултати:</vt:lpstr>
      <vt:lpstr>PowerPoint Presentation</vt:lpstr>
      <vt:lpstr>PowerPoint Presentation</vt:lpstr>
      <vt:lpstr>Закључак</vt:lpstr>
      <vt:lpstr>PowerPoint Presentation</vt:lpstr>
      <vt:lpstr>Литература:</vt:lpstr>
      <vt:lpstr>PowerPoint Presentation</vt:lpstr>
      <vt:lpstr>Хвала на пажњи!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2017-08-01T15:40:51Z</dcterms:created>
  <dcterms:modified xsi:type="dcterms:W3CDTF">2025-01-22T20:56:35Z</dcterms:modified>
</cp:coreProperties>
</file>