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257" r:id="rId3"/>
    <p:sldId id="300" r:id="rId4"/>
    <p:sldId id="258" r:id="rId5"/>
    <p:sldId id="266" r:id="rId6"/>
    <p:sldId id="263" r:id="rId7"/>
    <p:sldId id="262" r:id="rId8"/>
    <p:sldId id="267" r:id="rId9"/>
    <p:sldId id="269" r:id="rId10"/>
    <p:sldId id="270" r:id="rId11"/>
    <p:sldId id="271" r:id="rId12"/>
    <p:sldId id="296" r:id="rId13"/>
    <p:sldId id="276" r:id="rId14"/>
    <p:sldId id="277" r:id="rId15"/>
    <p:sldId id="278" r:id="rId16"/>
    <p:sldId id="279" r:id="rId17"/>
    <p:sldId id="298" r:id="rId18"/>
    <p:sldId id="280" r:id="rId19"/>
    <p:sldId id="282" r:id="rId20"/>
    <p:sldId id="289" r:id="rId21"/>
    <p:sldId id="290" r:id="rId22"/>
    <p:sldId id="283" r:id="rId23"/>
    <p:sldId id="284" r:id="rId24"/>
    <p:sldId id="285" r:id="rId25"/>
    <p:sldId id="272" r:id="rId26"/>
    <p:sldId id="301" r:id="rId27"/>
    <p:sldId id="273" r:id="rId28"/>
    <p:sldId id="286" r:id="rId29"/>
    <p:sldId id="292" r:id="rId30"/>
    <p:sldId id="294" r:id="rId31"/>
    <p:sldId id="295" r:id="rId32"/>
  </p:sldIdLst>
  <p:sldSz cx="9144000" cy="6858000" type="screen4x3"/>
  <p:notesSz cx="6889750" cy="100218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99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660"/>
  </p:normalViewPr>
  <p:slideViewPr>
    <p:cSldViewPr>
      <p:cViewPr varScale="1">
        <p:scale>
          <a:sx n="69" d="100"/>
          <a:sy n="69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2597" y="0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C9E19D5C-235C-4277-9E75-3A5543D97862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2597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82611263-207A-42D3-B0D3-D9DE7282F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510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16CBB94B-6BBB-47F1-BDAB-49D0E47EED9B}" type="datetimeFigureOut">
              <a:rPr lang="en-US" smtClean="0"/>
              <a:t>1/21/2025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10150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597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2FDB763B-C111-45C0-BB92-1C7FE57195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97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B763B-C111-45C0-BB92-1C7FE571959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756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B763B-C111-45C0-BB92-1C7FE5719594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005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D0C26-E067-457D-B73A-E0A6029E0CBD}" type="datetimeFigureOut">
              <a:rPr lang="en-US" smtClean="0"/>
              <a:t>1/21/2025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0A8FF-2CA6-46DD-B719-4D6C34FFC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148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D0C26-E067-457D-B73A-E0A6029E0CBD}" type="datetimeFigureOut">
              <a:rPr lang="en-US" smtClean="0"/>
              <a:t>1/21/2025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0A8FF-2CA6-46DD-B719-4D6C34FFC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934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D0C26-E067-457D-B73A-E0A6029E0CBD}" type="datetimeFigureOut">
              <a:rPr lang="en-US" smtClean="0"/>
              <a:t>1/21/2025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0A8FF-2CA6-46DD-B719-4D6C34FFC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006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D0C26-E067-457D-B73A-E0A6029E0CBD}" type="datetimeFigureOut">
              <a:rPr lang="en-US" smtClean="0"/>
              <a:t>1/21/2025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0A8FF-2CA6-46DD-B719-4D6C34FFC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969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D0C26-E067-457D-B73A-E0A6029E0CBD}" type="datetimeFigureOut">
              <a:rPr lang="en-US" smtClean="0"/>
              <a:t>1/21/2025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0A8FF-2CA6-46DD-B719-4D6C34FFC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198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D0C26-E067-457D-B73A-E0A6029E0CBD}" type="datetimeFigureOut">
              <a:rPr lang="en-US" smtClean="0"/>
              <a:t>1/21/2025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0A8FF-2CA6-46DD-B719-4D6C34FFC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61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D0C26-E067-457D-B73A-E0A6029E0CBD}" type="datetimeFigureOut">
              <a:rPr lang="en-US" smtClean="0"/>
              <a:t>1/21/2025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0A8FF-2CA6-46DD-B719-4D6C34FFC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587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D0C26-E067-457D-B73A-E0A6029E0CBD}" type="datetimeFigureOut">
              <a:rPr lang="en-US" smtClean="0"/>
              <a:t>1/21/2025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0A8FF-2CA6-46DD-B719-4D6C34FFC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210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D0C26-E067-457D-B73A-E0A6029E0CBD}" type="datetimeFigureOut">
              <a:rPr lang="en-US" smtClean="0"/>
              <a:t>1/21/2025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0A8FF-2CA6-46DD-B719-4D6C34FFC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23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D0C26-E067-457D-B73A-E0A6029E0CBD}" type="datetimeFigureOut">
              <a:rPr lang="en-US" smtClean="0"/>
              <a:t>1/21/2025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0A8FF-2CA6-46DD-B719-4D6C34FFC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201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D0C26-E067-457D-B73A-E0A6029E0CBD}" type="datetimeFigureOut">
              <a:rPr lang="en-US" smtClean="0"/>
              <a:t>1/21/2025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0A8FF-2CA6-46DD-B719-4D6C34FFC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391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D0C26-E067-457D-B73A-E0A6029E0CBD}" type="datetimeFigureOut">
              <a:rPr lang="en-US" smtClean="0"/>
              <a:t>1/21/2025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0A8FF-2CA6-46DD-B719-4D6C34FFC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098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youtu.be/LYRDn5fMv5Y?si=SFWJzLYCrF5_-m2n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sh/resource/78578992" TargetMode="External"/><Relationship Id="rId2" Type="http://schemas.openxmlformats.org/officeDocument/2006/relationships/hyperlink" Target="https://youtu.be/jChba8Fx54M?si=I-JXmF6EzIU6NUTw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resource/67916683" TargetMode="External"/><Relationship Id="rId2" Type="http://schemas.openxmlformats.org/officeDocument/2006/relationships/hyperlink" Target="https://youtu.be/A9uzww9Unog?feature=shared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https://www.youtube.com/watch?v=MNg9WqUR5us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FoF4pt_e2xA?si=Y0yND0GiXcQ7RO_8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753362"/>
            <a:ext cx="8229600" cy="1380238"/>
          </a:xfrm>
        </p:spPr>
        <p:txBody>
          <a:bodyPr>
            <a:noAutofit/>
          </a:bodyPr>
          <a:lstStyle/>
          <a:p>
            <a:r>
              <a:rPr lang="sr-Cyrl-RS" sz="3200" dirty="0">
                <a:solidFill>
                  <a:prstClr val="black"/>
                </a:solidFill>
              </a:rPr>
              <a:t>Филолошки </a:t>
            </a:r>
            <a:r>
              <a:rPr lang="sr-Cyrl-RS" sz="3200" dirty="0" smtClean="0">
                <a:solidFill>
                  <a:prstClr val="black"/>
                </a:solidFill>
              </a:rPr>
              <a:t>факултет</a:t>
            </a:r>
            <a:r>
              <a:rPr lang="sr-Latn-RS" sz="3200" dirty="0" smtClean="0">
                <a:solidFill>
                  <a:prstClr val="black"/>
                </a:solidFill>
              </a:rPr>
              <a:t> </a:t>
            </a:r>
            <a:r>
              <a:rPr lang="sr-Cyrl-RS" sz="3200" dirty="0">
                <a:solidFill>
                  <a:prstClr val="black"/>
                </a:solidFill>
              </a:rPr>
              <a:t>у </a:t>
            </a:r>
            <a:r>
              <a:rPr lang="sr-Cyrl-RS" sz="3200" dirty="0" smtClean="0">
                <a:solidFill>
                  <a:prstClr val="black"/>
                </a:solidFill>
              </a:rPr>
              <a:t>Београд</a:t>
            </a:r>
            <a:r>
              <a:rPr lang="sr-Cyrl-RS" sz="3200" dirty="0">
                <a:solidFill>
                  <a:prstClr val="black"/>
                </a:solidFill>
              </a:rPr>
              <a:t>у</a:t>
            </a:r>
            <a:r>
              <a:rPr lang="en-US" sz="3200" dirty="0">
                <a:solidFill>
                  <a:prstClr val="black"/>
                </a:solidFill>
              </a:rPr>
              <a:t/>
            </a:r>
            <a:br>
              <a:rPr lang="en-US" sz="3200" dirty="0">
                <a:solidFill>
                  <a:prstClr val="black"/>
                </a:solidFill>
              </a:rPr>
            </a:br>
            <a:r>
              <a:rPr lang="sr-Cyrl-RS" sz="3200" dirty="0" smtClean="0">
                <a:solidFill>
                  <a:prstClr val="black"/>
                </a:solidFill>
              </a:rPr>
              <a:t>Друштво </a:t>
            </a:r>
            <a:r>
              <a:rPr lang="sr-Cyrl-RS" sz="3200" dirty="0">
                <a:solidFill>
                  <a:prstClr val="black"/>
                </a:solidFill>
              </a:rPr>
              <a:t>за српски језик и књижевност Србије</a:t>
            </a:r>
            <a:br>
              <a:rPr lang="sr-Cyrl-RS" sz="3200" dirty="0">
                <a:solidFill>
                  <a:prstClr val="black"/>
                </a:solidFill>
              </a:rPr>
            </a:br>
            <a:r>
              <a:rPr lang="sr-Cyrl-RS" sz="3200" dirty="0" smtClean="0">
                <a:solidFill>
                  <a:prstClr val="black"/>
                </a:solidFill>
              </a:rPr>
              <a:t>66. </a:t>
            </a:r>
            <a:r>
              <a:rPr lang="sr-Cyrl-RS" sz="3200" dirty="0">
                <a:solidFill>
                  <a:prstClr val="black"/>
                </a:solidFill>
              </a:rPr>
              <a:t>Републички зимски семинар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352800"/>
            <a:ext cx="8382000" cy="3048000"/>
          </a:xfrm>
        </p:spPr>
        <p:txBody>
          <a:bodyPr>
            <a:normAutofit fontScale="62500" lnSpcReduction="20000"/>
          </a:bodyPr>
          <a:lstStyle/>
          <a:p>
            <a:r>
              <a:rPr lang="sr-Cyrl-RS" dirty="0" smtClean="0"/>
              <a:t>Ања Ђорђевић </a:t>
            </a:r>
          </a:p>
          <a:p>
            <a:r>
              <a:rPr lang="sr-Cyrl-RS" sz="5900" b="1" dirty="0" smtClean="0">
                <a:solidFill>
                  <a:schemeClr val="tx1"/>
                </a:solidFill>
              </a:rPr>
              <a:t>Учесници школских секција као креатори интермедијалног садржаја у настави српског језика и књижевности </a:t>
            </a:r>
          </a:p>
          <a:p>
            <a:endParaRPr lang="sr-Cyrl-RS" dirty="0" smtClean="0"/>
          </a:p>
          <a:p>
            <a:r>
              <a:rPr lang="sr-Cyrl-RS" dirty="0" smtClean="0"/>
              <a:t>Београд 25.1.2025. </a:t>
            </a:r>
          </a:p>
          <a:p>
            <a:endParaRPr lang="en-US" dirty="0"/>
          </a:p>
        </p:txBody>
      </p:sp>
      <p:pic>
        <p:nvPicPr>
          <p:cNvPr id="4" name="Picture 2" descr="Републички зимски семинар – Друштво за српски језик и књижевност Србиј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1007396" cy="974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590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Исходи: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r-Cyrl-RS" dirty="0" smtClean="0"/>
              <a:t>Наставник ће бити у стању да: </a:t>
            </a:r>
          </a:p>
          <a:p>
            <a:r>
              <a:rPr lang="sr-Cyrl-RS" dirty="0" smtClean="0"/>
              <a:t>Препозна </a:t>
            </a:r>
            <a:r>
              <a:rPr lang="sr-Cyrl-RS" dirty="0"/>
              <a:t>и искористи разнолика ученичка интересовања (похађање информатичке, драмске, ликовне, литерарне, секције) и усмери их да стечена знања и вештине креативно примене у  градиву српског језика и књижевности кроз различите медије (прављење клипова, стрипова, представа, видео-игара, интерактивних паноа, друштвених игара, слика...). </a:t>
            </a:r>
            <a:endParaRPr lang="sr-Cyrl-RS" dirty="0" smtClean="0"/>
          </a:p>
          <a:p>
            <a:r>
              <a:rPr lang="sr-Cyrl-RS" dirty="0" smtClean="0"/>
              <a:t>Подстакне </a:t>
            </a:r>
            <a:r>
              <a:rPr lang="sr-Cyrl-RS" dirty="0"/>
              <a:t>ученике да користе различита знања и вештине из више предмета и области и повезују их, као и да прате наставну јединицу кроз различите медије; </a:t>
            </a:r>
            <a:endParaRPr lang="sr-Cyrl-RS" dirty="0" smtClean="0"/>
          </a:p>
          <a:p>
            <a:r>
              <a:rPr lang="sr-Cyrl-RS" dirty="0" smtClean="0"/>
              <a:t>да </a:t>
            </a:r>
            <a:r>
              <a:rPr lang="sr-Cyrl-RS" dirty="0"/>
              <a:t>разликују и препознају промене настале комбиновањем самих медија; да развијају вештине </a:t>
            </a:r>
            <a:r>
              <a:rPr lang="sr-Cyrl-RS" sz="2900" b="1" dirty="0"/>
              <a:t>снимања/причања/извођења/сликања/слушања/гледања/читања</a:t>
            </a:r>
            <a:r>
              <a:rPr lang="sr-Cyrl-RS" dirty="0"/>
              <a:t>; </a:t>
            </a:r>
            <a:endParaRPr lang="sr-Cyrl-RS" dirty="0" smtClean="0"/>
          </a:p>
          <a:p>
            <a:r>
              <a:rPr lang="sr-Cyrl-RS" dirty="0" smtClean="0"/>
              <a:t>да </a:t>
            </a:r>
            <a:r>
              <a:rPr lang="sr-Cyrl-RS" dirty="0"/>
              <a:t>примењују стечена знања у наставним јединицима обраде и утврђивања.</a:t>
            </a:r>
            <a:endParaRPr lang="en-US" dirty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04800"/>
            <a:ext cx="33528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847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/>
              <a:t>,,Интермедијалност у проучавању књижевности за децу превазилази бављење формама и последицама размене међу различитим медијима на тематском, формалном и естетском плану, тако да феномен мултимедијалности представља нови изазов за проучавање књижевности за децу'' </a:t>
            </a:r>
            <a:r>
              <a:rPr lang="sr-Cyrl-RS" dirty="0" smtClean="0"/>
              <a:t>(</a:t>
            </a:r>
            <a:r>
              <a:rPr lang="en-US" dirty="0" smtClean="0"/>
              <a:t>Hunt</a:t>
            </a:r>
            <a:r>
              <a:rPr lang="sr-Cyrl-RS" dirty="0" smtClean="0"/>
              <a:t>) </a:t>
            </a:r>
            <a:endParaRPr lang="en-US" dirty="0"/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4691"/>
            <a:ext cx="2781300" cy="166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377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Улога наставника у креирању интермедијалних садржаја: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/>
              <a:t>Наставник усмерава чланове школских секција да своја знања и вештине из других области повежу са наставним јединицима српског језика и књижевности и да </a:t>
            </a:r>
            <a:r>
              <a:rPr lang="sr-Cyrl-RS" b="1" dirty="0"/>
              <a:t>учествују </a:t>
            </a:r>
            <a:r>
              <a:rPr lang="sr-Cyrl-RS" dirty="0"/>
              <a:t>у стварању интермедијалних садржаја. </a:t>
            </a:r>
            <a:endParaRPr lang="en-US" dirty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191000"/>
            <a:ext cx="3581400" cy="2480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5278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Улога ученика у креирању интермедијалног садржаја: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sr-Cyrl-RS" dirty="0" smtClean="0"/>
          </a:p>
          <a:p>
            <a:r>
              <a:rPr lang="sr-Cyrl-RS" dirty="0"/>
              <a:t> </a:t>
            </a:r>
            <a:r>
              <a:rPr lang="sr-Cyrl-RS" dirty="0" smtClean="0"/>
              <a:t>                                ↗ </a:t>
            </a:r>
            <a:r>
              <a:rPr lang="sr-Cyrl-RS" sz="2600" dirty="0" smtClean="0">
                <a:solidFill>
                  <a:srgbClr val="92D050"/>
                </a:solidFill>
              </a:rPr>
              <a:t>клип, игрица, друштвена игра </a:t>
            </a:r>
          </a:p>
          <a:p>
            <a:r>
              <a:rPr lang="sr-Cyrl-RS" dirty="0"/>
              <a:t> </a:t>
            </a:r>
            <a:r>
              <a:rPr lang="sr-Cyrl-RS" dirty="0" smtClean="0"/>
              <a:t>                                → </a:t>
            </a:r>
            <a:r>
              <a:rPr lang="sr-Cyrl-RS" sz="2800" dirty="0" smtClean="0">
                <a:solidFill>
                  <a:srgbClr val="FFC000"/>
                </a:solidFill>
              </a:rPr>
              <a:t>стрип, интерактивни пано</a:t>
            </a:r>
          </a:p>
          <a:p>
            <a:r>
              <a:rPr lang="sr-Cyrl-RS" dirty="0"/>
              <a:t> </a:t>
            </a:r>
            <a:r>
              <a:rPr lang="sr-Cyrl-RS" dirty="0" smtClean="0"/>
              <a:t>                                ↘ </a:t>
            </a:r>
            <a:r>
              <a:rPr lang="sr-Cyrl-RS" sz="2800" dirty="0" smtClean="0">
                <a:solidFill>
                  <a:schemeClr val="accent1"/>
                </a:solidFill>
              </a:rPr>
              <a:t>драматизација</a:t>
            </a:r>
          </a:p>
          <a:p>
            <a:r>
              <a:rPr lang="sr-Cyrl-RS" sz="2800" dirty="0"/>
              <a:t> </a:t>
            </a:r>
            <a:r>
              <a:rPr lang="sr-Cyrl-RS" sz="2800" dirty="0" smtClean="0"/>
              <a:t>        </a:t>
            </a:r>
            <a:r>
              <a:rPr lang="sr-Cyrl-RS" sz="2800" dirty="0" smtClean="0">
                <a:solidFill>
                  <a:srgbClr val="FF0000"/>
                </a:solidFill>
              </a:rPr>
              <a:t>↑   </a:t>
            </a:r>
            <a:r>
              <a:rPr lang="sr-Cyrl-RS" sz="2800" dirty="0" smtClean="0"/>
              <a:t>                                                     ↓</a:t>
            </a:r>
          </a:p>
          <a:p>
            <a:r>
              <a:rPr lang="sr-Cyrl-RS" dirty="0" smtClean="0">
                <a:solidFill>
                  <a:srgbClr val="FF0000"/>
                </a:solidFill>
              </a:rPr>
              <a:t>Учесници</a:t>
            </a:r>
            <a:r>
              <a:rPr lang="sr-Cyrl-RS" dirty="0" smtClean="0"/>
              <a:t>                                     </a:t>
            </a:r>
            <a:r>
              <a:rPr lang="sr-Cyrl-RS" b="1" dirty="0" smtClean="0"/>
              <a:t>Занимљиве</a:t>
            </a:r>
            <a:r>
              <a:rPr lang="sr-Cyrl-RS" dirty="0" smtClean="0"/>
              <a:t>, </a:t>
            </a:r>
          </a:p>
          <a:p>
            <a:r>
              <a:rPr lang="sr-Cyrl-RS" dirty="0" smtClean="0">
                <a:solidFill>
                  <a:srgbClr val="FF0000"/>
                </a:solidFill>
              </a:rPr>
              <a:t>секција </a:t>
            </a:r>
            <a:r>
              <a:rPr lang="sr-Cyrl-RS" dirty="0" smtClean="0"/>
              <a:t>			     </a:t>
            </a:r>
            <a:r>
              <a:rPr lang="sr-Cyrl-RS" b="1" dirty="0" smtClean="0"/>
              <a:t>оригиналне, креативне </a:t>
            </a:r>
            <a:r>
              <a:rPr lang="sr-Cyrl-RS" dirty="0" smtClean="0"/>
              <a:t>			            </a:t>
            </a:r>
            <a:r>
              <a:rPr lang="sr-Cyrl-RS" b="1" dirty="0" smtClean="0"/>
              <a:t>наставне јединице језика</a:t>
            </a:r>
          </a:p>
          <a:p>
            <a:r>
              <a:rPr lang="sr-Cyrl-RS" dirty="0" smtClean="0"/>
              <a:t>                                                    </a:t>
            </a:r>
            <a:r>
              <a:rPr lang="sr-Cyrl-RS" b="1" dirty="0" smtClean="0"/>
              <a:t>и књижевности 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24000"/>
            <a:ext cx="2558955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1" y="5469741"/>
            <a:ext cx="1752599" cy="1258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775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dirty="0" smtClean="0"/>
              <a:t>Укључивањем интермедијалног садржаја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r-Cyrl-RS" dirty="0" smtClean="0"/>
          </a:p>
          <a:p>
            <a:endParaRPr lang="sr-Cyrl-RS" dirty="0"/>
          </a:p>
          <a:p>
            <a:endParaRPr lang="sr-Cyrl-RS" dirty="0" smtClean="0"/>
          </a:p>
          <a:p>
            <a:endParaRPr lang="sr-Cyrl-RS" dirty="0" smtClean="0"/>
          </a:p>
          <a:p>
            <a:endParaRPr lang="sr-Cyrl-RS" dirty="0"/>
          </a:p>
          <a:p>
            <a:endParaRPr lang="sr-Cyrl-RS" dirty="0" smtClean="0"/>
          </a:p>
          <a:p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endParaRPr lang="sr-Cyrl-RS" dirty="0" smtClean="0"/>
          </a:p>
          <a:p>
            <a:endParaRPr lang="sr-Cyrl-RS" dirty="0" smtClean="0"/>
          </a:p>
          <a:p>
            <a:endParaRPr lang="sr-Cyrl-R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5185064" y="3352800"/>
            <a:ext cx="2247900" cy="838200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Вертикалну 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3858491"/>
            <a:ext cx="2590800" cy="113967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Међупредметну корелација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90600" y="2057400"/>
            <a:ext cx="2590800" cy="1143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Унутарпредметну корелација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5157355" y="4876800"/>
            <a:ext cx="2568286" cy="761862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Дијагоналнау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5219700" y="2057400"/>
            <a:ext cx="1905000" cy="66488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Хоризонталну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0600" y="6019800"/>
            <a:ext cx="70104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Али омогућавамо и развијање </a:t>
            </a:r>
            <a:r>
              <a:rPr lang="sr-Cyrl-RS" b="1" dirty="0" smtClean="0"/>
              <a:t>међупредметних компетенција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990600" y="14478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 smtClean="0"/>
              <a:t>Остварујемо: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020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       Први пројекти: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>
                <a:solidFill>
                  <a:srgbClr val="C00000"/>
                </a:solidFill>
              </a:rPr>
              <a:t>Чланови литерарне и ликовне секције </a:t>
            </a:r>
            <a:r>
              <a:rPr lang="sr-Cyrl-RS" dirty="0" smtClean="0"/>
              <a:t>представљају своје минијатурне књиге бајки које су правили и осликавали (увод у обраду народних бајки)</a:t>
            </a:r>
          </a:p>
          <a:p>
            <a:endParaRPr lang="en-US" dirty="0"/>
          </a:p>
        </p:txBody>
      </p:sp>
      <p:pic>
        <p:nvPicPr>
          <p:cNvPr id="5123" name="Picture 3" descr="C:\Users\Anja Đorđević\Downloads\7dba73eb-ddce-41dd-8d69-b767746fe8a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55" y="5029200"/>
            <a:ext cx="2576945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nja Đorđević\Downloads\1852cbce-65e1-4bc5-9fa6-1209b63b06d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55" y="3737264"/>
            <a:ext cx="2590800" cy="990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5" name="Picture 5" descr="C:\Users\Anja Đorđević\Downloads\a100826c-5823-4591-9255-f943268d12e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771900"/>
            <a:ext cx="3810000" cy="2387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57200"/>
            <a:ext cx="2447925" cy="981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856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 descr="C:\Users\Anja Đorđević\Downloads\866ad6e6-2b16-4a45-b991-01b95f067bb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133600"/>
            <a:ext cx="3588544" cy="23923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6" name="Picture 2" descr="C:\Users\Anja Đorđević\Downloads\5e3f21c5-071d-4565-87a8-915ebac3fcc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838200"/>
            <a:ext cx="4272699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nja Đorđević\Downloads\3c000145-6656-4d6e-8a3a-f1f8e47a6a7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8" y="3733800"/>
            <a:ext cx="4290843" cy="24812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875564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r-Cyrl-RS" dirty="0" smtClean="0"/>
              <a:t>            Први пројекти: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>
                <a:solidFill>
                  <a:schemeClr val="accent3">
                    <a:lumMod val="75000"/>
                  </a:schemeClr>
                </a:solidFill>
              </a:rPr>
              <a:t>Лингвистичка  секција </a:t>
            </a:r>
            <a:r>
              <a:rPr lang="sr-Cyrl-RS" dirty="0" smtClean="0"/>
              <a:t>– друштвена игра ,,Правописна заврзлама’’ (помоћ учесника ликовне секције и аутомоделарства) </a:t>
            </a:r>
          </a:p>
          <a:p>
            <a:endParaRPr lang="en-US" dirty="0"/>
          </a:p>
        </p:txBody>
      </p:sp>
      <p:pic>
        <p:nvPicPr>
          <p:cNvPr id="7170" name="Picture 2" descr="C:\Users\Anja Đorđević\Downloads\305432454_1121775142106379_3245798137188854974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300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260564" y="2625636"/>
            <a:ext cx="2431872" cy="4038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799" y="128016"/>
            <a:ext cx="1752601" cy="1472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76499" y="5939412"/>
            <a:ext cx="45881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На путу од школе до куће чека те неколико правописних заврзлама... Ако не знаш тачне одговоре – назад у школу! </a:t>
            </a:r>
            <a:endParaRPr lang="en-US" dirty="0"/>
          </a:p>
        </p:txBody>
      </p:sp>
      <p:pic>
        <p:nvPicPr>
          <p:cNvPr id="2050" name="Picture 2" descr="C:\Users\Anja Đorđević\Downloads\30ce70ef-33f3-4b72-9d2b-107c5b6e880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398" y="3428999"/>
            <a:ext cx="3733802" cy="24318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4320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Коришћење игре у настави...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04801"/>
            <a:ext cx="8229600" cy="39167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2360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Први пројекти: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23164"/>
          </a:xfrm>
        </p:spPr>
        <p:txBody>
          <a:bodyPr/>
          <a:lstStyle/>
          <a:p>
            <a:r>
              <a:rPr lang="sr-Cyrl-R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Чланови драмске дружине</a:t>
            </a:r>
            <a:r>
              <a:rPr lang="sr-Cyrl-RS" dirty="0" smtClean="0"/>
              <a:t> – гости на часу обраде лектире </a:t>
            </a:r>
            <a:r>
              <a:rPr lang="sr-Cyrl-RS" i="1" dirty="0" smtClean="0"/>
              <a:t>Доживљаји Тома Сојера </a:t>
            </a:r>
            <a:r>
              <a:rPr lang="sr-Cyrl-RS" dirty="0" smtClean="0"/>
              <a:t>(помоћ ликовне секције и аутомоделарства)</a:t>
            </a:r>
          </a:p>
          <a:p>
            <a:endParaRPr lang="en-US" dirty="0"/>
          </a:p>
        </p:txBody>
      </p:sp>
      <p:pic>
        <p:nvPicPr>
          <p:cNvPr id="8194" name="Picture 2" descr="C:\Users\Anja Đorđević\Downloads\623de62a-f74e-42b4-b0ef-476a2c0376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226729"/>
            <a:ext cx="2470830" cy="339436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Anja Đorđević\Downloads\e9ad2721-fd7f-4642-8896-d775690b76b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163" y="3226730"/>
            <a:ext cx="2429374" cy="34747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750" y="128158"/>
            <a:ext cx="1084849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05200" y="3226730"/>
            <a:ext cx="2362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Драматизација </a:t>
            </a:r>
            <a:r>
              <a:rPr lang="ru-RU" b="1" dirty="0"/>
              <a:t>делове </a:t>
            </a:r>
            <a:r>
              <a:rPr lang="ru-RU" b="1" dirty="0" smtClean="0"/>
              <a:t>романа; чланови драмске секције воде унапред договорене делове часа - постављају </a:t>
            </a:r>
            <a:r>
              <a:rPr lang="ru-RU" b="1" dirty="0"/>
              <a:t>питања из </a:t>
            </a:r>
            <a:r>
              <a:rPr lang="ru-RU" b="1" dirty="0" smtClean="0"/>
              <a:t>припремљених истраживачких задатака обучени као јунаци...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20763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Први пројекти: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199"/>
            <a:ext cx="8382000" cy="5105401"/>
          </a:xfrm>
        </p:spPr>
        <p:txBody>
          <a:bodyPr/>
          <a:lstStyle/>
          <a:p>
            <a:r>
              <a:rPr lang="sr-Cyrl-R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Чланови драмске дружине </a:t>
            </a:r>
            <a:r>
              <a:rPr lang="sr-Cyrl-RS" dirty="0" smtClean="0"/>
              <a:t>на часу обраде наставне јединице ,,Са пашњака до научењака’’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170" name="Picture 2" descr="C:\Users\Anja Đorđević\Downloads\347280260_1306083510342207_5298425785804630137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399" y="3124200"/>
            <a:ext cx="1697935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550" y="152400"/>
            <a:ext cx="1082449" cy="1447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 descr="C:\Users\Anja Đorđević\Downloads\347417154_1306083653675526_6048611363225491804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524250"/>
            <a:ext cx="3235036" cy="2819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" name="TextBox 4"/>
          <p:cNvSpPr txBox="1"/>
          <p:nvPr/>
        </p:nvSpPr>
        <p:spPr>
          <a:xfrm>
            <a:off x="2819400" y="4495800"/>
            <a:ext cx="236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/>
              <a:t>Михајло Пупин </a:t>
            </a:r>
            <a:r>
              <a:rPr lang="ru-RU" b="1" dirty="0"/>
              <a:t>говори о свом научном раду...</a:t>
            </a:r>
          </a:p>
        </p:txBody>
      </p:sp>
    </p:spTree>
    <p:extLst>
      <p:ext uri="{BB962C8B-B14F-4D97-AF65-F5344CB8AC3E}">
        <p14:creationId xmlns:p14="http://schemas.microsoft.com/office/powerpoint/2010/main" val="2028888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1199356"/>
          </a:xfrm>
        </p:spPr>
        <p:txBody>
          <a:bodyPr>
            <a:normAutofit fontScale="90000"/>
          </a:bodyPr>
          <a:lstStyle/>
          <a:p>
            <a:pPr algn="l"/>
            <a:r>
              <a:rPr lang="sr-Cyrl-RS" dirty="0" smtClean="0"/>
              <a:t>       Први велики пројакат: </a:t>
            </a:r>
            <a:br>
              <a:rPr lang="sr-Cyrl-RS" dirty="0" smtClean="0"/>
            </a:br>
            <a:r>
              <a:rPr lang="sr-Cyrl-RS" sz="2800" dirty="0" smtClean="0"/>
              <a:t>(заједнички рад и учешће неколико школских секција у </a:t>
            </a:r>
            <a:r>
              <a:rPr lang="sr-Cyrl-RS" sz="2800" i="1" dirty="0" smtClean="0"/>
              <a:t>разоткривању</a:t>
            </a:r>
            <a:r>
              <a:rPr lang="sr-Cyrl-RS" sz="2800" dirty="0" smtClean="0"/>
              <a:t> лика Марка Краљевића)</a:t>
            </a:r>
            <a:endParaRPr lang="en-US" dirty="0"/>
          </a:p>
        </p:txBody>
      </p:sp>
      <p:pic>
        <p:nvPicPr>
          <p:cNvPr id="4" name="a32eb2ed-b76b-4a59-baf3-3bf20f1703d5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9275" y="1600200"/>
            <a:ext cx="8045450" cy="45259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0"/>
            <a:ext cx="1524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76400" y="6119336"/>
            <a:ext cx="6324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Драмска и информатичка секција  стварају   </a:t>
            </a:r>
            <a:r>
              <a:rPr lang="sr-Cyrl-RS" sz="2400" b="1" dirty="0">
                <a:solidFill>
                  <a:schemeClr val="accent6">
                    <a:lumMod val="75000"/>
                  </a:schemeClr>
                </a:solidFill>
              </a:rPr>
              <a:t>клип</a:t>
            </a:r>
            <a:r>
              <a:rPr lang="sr-Cyrl-RS" sz="2400" b="1" dirty="0"/>
              <a:t> </a:t>
            </a:r>
            <a:r>
              <a:rPr lang="sr-Cyrl-RS" sz="2000" dirty="0"/>
              <a:t> као </a:t>
            </a:r>
            <a:r>
              <a:rPr lang="sr-Cyrl-RS" dirty="0"/>
              <a:t/>
            </a:r>
            <a:br>
              <a:rPr lang="sr-Cyrl-RS" dirty="0"/>
            </a:br>
            <a:r>
              <a:rPr lang="sr-Cyrl-RS" dirty="0"/>
              <a:t> увод у обраду тематике  о Марку Краљевићу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5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Пројекти: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И</a:t>
            </a:r>
            <a:r>
              <a:rPr lang="sr-Cyrl-RS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нформатичка секција</a:t>
            </a:r>
            <a:r>
              <a:rPr lang="sr-Cyrl-RS" dirty="0" smtClean="0"/>
              <a:t> – обрада епске песме </a:t>
            </a:r>
            <a:r>
              <a:rPr lang="sr-Cyrl-RS" i="1" dirty="0" smtClean="0"/>
              <a:t>Марко Краљевић и Муса Кесеџија (</a:t>
            </a:r>
            <a:r>
              <a:rPr lang="sr-Cyrl-RS" b="1" dirty="0" smtClean="0">
                <a:solidFill>
                  <a:srgbClr val="0070C0"/>
                </a:solidFill>
              </a:rPr>
              <a:t>игрица</a:t>
            </a:r>
            <a:r>
              <a:rPr lang="sr-Cyrl-RS" i="1" dirty="0" smtClean="0"/>
              <a:t> – </a:t>
            </a:r>
            <a:r>
              <a:rPr lang="sr-Cyrl-RS" dirty="0" smtClean="0"/>
              <a:t>борба</a:t>
            </a:r>
            <a:r>
              <a:rPr lang="sr-Cyrl-RS" i="1" dirty="0" smtClean="0"/>
              <a:t> </a:t>
            </a:r>
            <a:r>
              <a:rPr lang="sr-Cyrl-RS" dirty="0" smtClean="0"/>
              <a:t>Марка и Мусе)</a:t>
            </a:r>
          </a:p>
          <a:p>
            <a:endParaRPr lang="sr-Cyrl-RS" dirty="0"/>
          </a:p>
          <a:p>
            <a:r>
              <a:rPr lang="en-US" dirty="0">
                <a:hlinkClick r:id="rId2"/>
              </a:rPr>
              <a:t>https://youtu.be/LYRDn5fMv5Y?si=SFWJzLYCrF5_-</a:t>
            </a:r>
            <a:r>
              <a:rPr lang="en-US" dirty="0" smtClean="0">
                <a:hlinkClick r:id="rId2"/>
              </a:rPr>
              <a:t>m2n</a:t>
            </a:r>
            <a:endParaRPr lang="sr-Cyrl-RS" dirty="0" smtClean="0"/>
          </a:p>
          <a:p>
            <a:endParaRPr lang="sr-Cyrl-RS" dirty="0" smtClean="0"/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76200"/>
            <a:ext cx="1828800" cy="1664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911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Пројекти: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Дебата – </a:t>
            </a:r>
            <a:r>
              <a:rPr lang="sr-Cyrl-RS" i="1" dirty="0" smtClean="0"/>
              <a:t>Да ли је Марко Краљевић прекршио јуначки кодекс у двобоју са Мусом? </a:t>
            </a:r>
            <a:r>
              <a:rPr lang="sr-Cyrl-RS" dirty="0" smtClean="0"/>
              <a:t>(чланови </a:t>
            </a:r>
            <a:r>
              <a:rPr lang="sr-Cyrl-R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историјске секције </a:t>
            </a:r>
            <a:r>
              <a:rPr lang="sr-Cyrl-RS" dirty="0" smtClean="0"/>
              <a:t>као гости – прича о средњовековним јунацима). </a:t>
            </a:r>
            <a:endParaRPr lang="en-US" dirty="0"/>
          </a:p>
        </p:txBody>
      </p:sp>
      <p:pic>
        <p:nvPicPr>
          <p:cNvPr id="10242" name="Picture 2" descr="C:\Users\Anja Đorđević\Downloads\448790424_1513312976285925_3512422038764833940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647798"/>
            <a:ext cx="3505200" cy="27530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881541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Пројекти: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r>
              <a:rPr lang="sr-Cyrl-RS" dirty="0" smtClean="0"/>
              <a:t>Од дебате и историјских емисија до </a:t>
            </a:r>
            <a:r>
              <a:rPr lang="sr-Cyrl-RS" b="1" dirty="0" smtClean="0"/>
              <a:t>квиза</a:t>
            </a:r>
            <a:r>
              <a:rPr lang="sr-Cyrl-RS" dirty="0" smtClean="0"/>
              <a:t> и </a:t>
            </a:r>
            <a:r>
              <a:rPr lang="sr-Cyrl-RS" b="1" dirty="0" smtClean="0"/>
              <a:t>стрипа</a:t>
            </a:r>
            <a:r>
              <a:rPr lang="en-US" b="1" dirty="0" smtClean="0"/>
              <a:t> </a:t>
            </a:r>
            <a:r>
              <a:rPr lang="sr-Cyrl-RS" b="1" dirty="0" smtClean="0"/>
              <a:t>(дигитализована верзија)</a:t>
            </a:r>
            <a:endParaRPr lang="sr-Cyrl-RS" b="1" dirty="0"/>
          </a:p>
          <a:p>
            <a:r>
              <a:rPr lang="sr-Cyrl-RS" dirty="0" smtClean="0"/>
              <a:t> Чланови историјске, ликовне и инфрматичке и литерарне секције сарађују са шестацима на часовима утврђивања: </a:t>
            </a:r>
          </a:p>
          <a:p>
            <a:endParaRPr lang="en-US" dirty="0"/>
          </a:p>
        </p:txBody>
      </p:sp>
      <p:pic>
        <p:nvPicPr>
          <p:cNvPr id="1026" name="Picture 2" descr="C:\Users\Anja Đorđević\Downloads\448683555_1513313336285889_8330887370112425079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45" y="4114800"/>
            <a:ext cx="3590910" cy="243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7" name="Picture 3" descr="C:\Users\Anja Đorđević\Downloads\448756016_1513313412952548_7504278134711519295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302" y="4135582"/>
            <a:ext cx="3831475" cy="243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02840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Дигитални стрип и квиз: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Cyrl-RS" dirty="0" smtClean="0"/>
          </a:p>
          <a:p>
            <a:r>
              <a:rPr lang="sr-Cyrl-RS" dirty="0"/>
              <a:t> </a:t>
            </a:r>
            <a:r>
              <a:rPr lang="sr-Cyrl-RS" dirty="0" smtClean="0"/>
              <a:t>                            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youtu.be/jChba8Fx54M?si=I-JXmF6EzIU6NUTw</a:t>
            </a:r>
            <a:endParaRPr lang="sr-Cyrl-RS" dirty="0" smtClean="0"/>
          </a:p>
          <a:p>
            <a:pPr marL="0" indent="0">
              <a:buNone/>
            </a:pPr>
            <a:endParaRPr lang="sr-Cyrl-RS" dirty="0"/>
          </a:p>
          <a:p>
            <a:endParaRPr lang="sr-Cyrl-RS" dirty="0" smtClean="0"/>
          </a:p>
          <a:p>
            <a:endParaRPr lang="sr-Cyrl-RS" dirty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wordwall.net/sh/resource/78578992</a:t>
            </a:r>
            <a:endParaRPr lang="sr-Cyrl-RS" dirty="0" smtClean="0"/>
          </a:p>
          <a:p>
            <a:endParaRPr lang="sr-Cyrl-RS" dirty="0" smtClean="0"/>
          </a:p>
        </p:txBody>
      </p:sp>
      <p:sp>
        <p:nvSpPr>
          <p:cNvPr id="4" name="Right Arrow 3"/>
          <p:cNvSpPr/>
          <p:nvPr/>
        </p:nvSpPr>
        <p:spPr>
          <a:xfrm>
            <a:off x="945573" y="1447800"/>
            <a:ext cx="3505200" cy="160020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СТРИП </a:t>
            </a:r>
          </a:p>
          <a:p>
            <a:pPr algn="ctr"/>
            <a:r>
              <a:rPr lang="sr-Cyrl-RS" i="1" dirty="0" smtClean="0">
                <a:solidFill>
                  <a:schemeClr val="tx1"/>
                </a:solidFill>
              </a:rPr>
              <a:t>Житије Марка Каљевића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1066800" y="4114800"/>
            <a:ext cx="3200400" cy="137160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КВИЗ о Марку Краљевићу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46112"/>
            <a:ext cx="1524000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287491" y="17526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Часови утврђивања...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22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sr-Cyrl-RS" dirty="0" smtClean="0"/>
              <a:t>                Пројекти </a:t>
            </a:r>
            <a:br>
              <a:rPr lang="sr-Cyrl-RS" dirty="0" smtClean="0"/>
            </a:br>
            <a:r>
              <a:rPr lang="sr-Cyrl-RS" dirty="0" smtClean="0"/>
              <a:t>(</a:t>
            </a:r>
            <a:r>
              <a:rPr lang="sr-Cyrl-RS" sz="2800" dirty="0" smtClean="0"/>
              <a:t>представљање вишемесечног рада): 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15300" cy="4962089"/>
          </a:xfrm>
        </p:spPr>
        <p:txBody>
          <a:bodyPr/>
          <a:lstStyle/>
          <a:p>
            <a:r>
              <a:rPr lang="sr-Cyrl-RS" b="1" dirty="0" smtClean="0"/>
              <a:t>Европски дан језика </a:t>
            </a:r>
            <a:r>
              <a:rPr lang="sr-Cyrl-RS" dirty="0" smtClean="0"/>
              <a:t>– </a:t>
            </a:r>
            <a:r>
              <a:rPr lang="sr-Cyrl-RS" dirty="0" smtClean="0">
                <a:solidFill>
                  <a:srgbClr val="0070C0"/>
                </a:solidFill>
              </a:rPr>
              <a:t>предавање, квиз, изложба стрипа, драмски перформанс </a:t>
            </a:r>
            <a:r>
              <a:rPr lang="sr-Cyrl-RS" dirty="0" smtClean="0"/>
              <a:t>(историјска, драмска, литерарна, информатичка, ликовна и секција енглеског језика)</a:t>
            </a:r>
          </a:p>
          <a:p>
            <a:endParaRPr lang="en-US" dirty="0"/>
          </a:p>
        </p:txBody>
      </p:sp>
      <p:pic>
        <p:nvPicPr>
          <p:cNvPr id="2050" name="Picture 2" descr="C:\Users\Anja Đorđević\Downloads\461985199_1584594029157819_6252154827669358303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114800"/>
            <a:ext cx="4343398" cy="21799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757215"/>
            <a:ext cx="1488065" cy="2805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3855"/>
            <a:ext cx="2402465" cy="1492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90600" y="629474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i="1" dirty="0" smtClean="0"/>
              <a:t>Колико краљ Артур познаје Марка Краљевића? </a:t>
            </a:r>
            <a:endParaRPr lang="en-US" i="1" dirty="0"/>
          </a:p>
        </p:txBody>
      </p:sp>
      <p:sp>
        <p:nvSpPr>
          <p:cNvPr id="5" name="TextBox 4"/>
          <p:cNvSpPr txBox="1"/>
          <p:nvPr/>
        </p:nvSpPr>
        <p:spPr>
          <a:xfrm>
            <a:off x="6019800" y="3757215"/>
            <a:ext cx="19978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i="1" dirty="0" smtClean="0"/>
              <a:t>Може ли Марко извући мач из камена?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98202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305800" cy="4800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14400" y="1752600"/>
            <a:ext cx="1752600" cy="914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Историјска секција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49036" y="3124200"/>
            <a:ext cx="1717964" cy="914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Ликовна секција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55963" y="4419600"/>
            <a:ext cx="1711037" cy="914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Информатичка секција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55963" y="5638800"/>
            <a:ext cx="1752600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Драмска секција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3810001" y="2514600"/>
            <a:ext cx="1752600" cy="71323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accent6">
                    <a:lumMod val="75000"/>
                  </a:schemeClr>
                </a:solidFill>
              </a:rPr>
              <a:t>Квиз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3810000" y="3581400"/>
            <a:ext cx="1752600" cy="8382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accent4">
                    <a:lumMod val="75000"/>
                  </a:schemeClr>
                </a:solidFill>
              </a:rPr>
              <a:t>Стрип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3760644" y="5746242"/>
            <a:ext cx="1801956" cy="806958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accent2">
                    <a:lumMod val="75000"/>
                  </a:schemeClr>
                </a:solidFill>
              </a:rPr>
              <a:t>Клип 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3760644" y="4769358"/>
            <a:ext cx="1851312" cy="869442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accent1">
                    <a:lumMod val="75000"/>
                  </a:schemeClr>
                </a:solidFill>
              </a:rPr>
              <a:t>Игрица 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477000" y="3227832"/>
            <a:ext cx="2057400" cy="241096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Материјал који ћемо користити на будућим часовима обраде и утврђивања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148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RS" dirty="0" smtClean="0"/>
              <a:t>Кроз овакав пројекат развијамо: </a:t>
            </a:r>
          </a:p>
          <a:p>
            <a:endParaRPr lang="sr-Cyrl-RS" dirty="0"/>
          </a:p>
          <a:p>
            <a:endParaRPr lang="sr-Cyrl-RS" dirty="0" smtClean="0"/>
          </a:p>
          <a:p>
            <a:pPr marL="0" indent="0">
              <a:buNone/>
            </a:pPr>
            <a:r>
              <a:rPr lang="sr-Cyrl-RS" dirty="0" smtClean="0"/>
              <a:t>                      </a:t>
            </a:r>
          </a:p>
          <a:p>
            <a:pPr marL="0" indent="0">
              <a:buNone/>
            </a:pPr>
            <a:r>
              <a:rPr lang="sr-Cyrl-RS" dirty="0"/>
              <a:t> </a:t>
            </a:r>
            <a:r>
              <a:rPr lang="sr-Cyrl-RS" dirty="0" smtClean="0"/>
              <a:t>                         ↘                     ↙</a:t>
            </a:r>
          </a:p>
          <a:p>
            <a:pPr marL="0" indent="0">
              <a:buNone/>
            </a:pPr>
            <a:r>
              <a:rPr lang="sr-Cyrl-RS" sz="2600" dirty="0">
                <a:solidFill>
                  <a:srgbClr val="00CC99"/>
                </a:solidFill>
              </a:rPr>
              <a:t> </a:t>
            </a:r>
            <a:r>
              <a:rPr lang="sr-Cyrl-RS" sz="2600" dirty="0" smtClean="0">
                <a:solidFill>
                  <a:srgbClr val="00CC99"/>
                </a:solidFill>
              </a:rPr>
              <a:t>                 хоризонталну, вертикалну, дијагоналну</a:t>
            </a:r>
          </a:p>
          <a:p>
            <a:pPr marL="0" indent="0">
              <a:buNone/>
            </a:pPr>
            <a:r>
              <a:rPr lang="sr-Cyrl-RS" sz="3000" dirty="0" smtClean="0">
                <a:solidFill>
                  <a:schemeClr val="accent6">
                    <a:lumMod val="75000"/>
                  </a:schemeClr>
                </a:solidFill>
              </a:rPr>
              <a:t>     Развијамо</a:t>
            </a:r>
            <a:r>
              <a:rPr lang="sr-Cyrl-RS" dirty="0" smtClean="0"/>
              <a:t>: </a:t>
            </a:r>
            <a:endParaRPr lang="sr-Cyrl-RS" dirty="0"/>
          </a:p>
          <a:p>
            <a:pPr marL="0" indent="0">
              <a:buNone/>
            </a:pPr>
            <a:r>
              <a:rPr lang="sr-Cyrl-RS" dirty="0" smtClean="0"/>
              <a:t>                              </a:t>
            </a:r>
          </a:p>
          <a:p>
            <a:pPr marL="0" indent="0">
              <a:buNone/>
            </a:pPr>
            <a:r>
              <a:rPr lang="sr-Cyrl-RS" dirty="0" smtClean="0"/>
              <a:t>                               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1447800" y="2286000"/>
            <a:ext cx="1828800" cy="1143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Унутапредметну корелацију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817918" y="2286000"/>
            <a:ext cx="1905000" cy="11430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Међупредметну корелацију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838200" y="5029200"/>
            <a:ext cx="2362200" cy="12192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Међупредметне компетенције  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5486400" y="4904509"/>
            <a:ext cx="2667000" cy="137160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Интермедијални садржај 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3657600" y="5257800"/>
            <a:ext cx="1371599" cy="7620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bg1"/>
                </a:solidFill>
              </a:rPr>
              <a:t>стварамо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22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sr-Cyrl-RS" dirty="0" smtClean="0"/>
          </a:p>
          <a:p>
            <a:endParaRPr lang="sr-Cyrl-RS" dirty="0"/>
          </a:p>
          <a:p>
            <a:r>
              <a:rPr lang="sr-Cyrl-RS" dirty="0" smtClean="0"/>
              <a:t>                              </a:t>
            </a:r>
          </a:p>
          <a:p>
            <a:r>
              <a:rPr lang="sr-Cyrl-RS" dirty="0"/>
              <a:t> </a:t>
            </a:r>
            <a:r>
              <a:rPr lang="sr-Cyrl-RS" dirty="0" smtClean="0"/>
              <a:t>                   </a:t>
            </a:r>
          </a:p>
          <a:p>
            <a:r>
              <a:rPr lang="sr-Cyrl-RS" dirty="0"/>
              <a:t> </a:t>
            </a:r>
            <a:r>
              <a:rPr lang="sr-Cyrl-RS" dirty="0" smtClean="0"/>
              <a:t>                   ↓</a:t>
            </a:r>
          </a:p>
          <a:p>
            <a:r>
              <a:rPr lang="sr-Cyrl-RS" dirty="0" smtClean="0"/>
              <a:t>Ученици </a:t>
            </a:r>
            <a:r>
              <a:rPr lang="sr-Cyrl-RS" b="1" dirty="0" smtClean="0"/>
              <a:t>уочавају </a:t>
            </a:r>
            <a:r>
              <a:rPr lang="sr-Cyrl-RS" b="1" dirty="0"/>
              <a:t>специфичност </a:t>
            </a:r>
            <a:r>
              <a:rPr lang="sr-Cyrl-RS" dirty="0"/>
              <a:t>различитих медија у односу на књижевни текст или граматичку јединицу, али и </a:t>
            </a:r>
            <a:r>
              <a:rPr lang="sr-Cyrl-RS" b="1" dirty="0"/>
              <a:t>успостављају везу </a:t>
            </a:r>
            <a:r>
              <a:rPr lang="sr-Cyrl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клип/стрип/игрица/интерактивни пано/друштвена игра/драматизација/слика  </a:t>
            </a:r>
            <a:r>
              <a:rPr lang="sr-Cyrl-RS" dirty="0" smtClean="0"/>
              <a:t>са </a:t>
            </a:r>
            <a:r>
              <a:rPr lang="sr-Cyrl-RS" dirty="0"/>
              <a:t>наставним јединицима српског језика и књижевности</a:t>
            </a:r>
            <a:endParaRPr lang="sr-Cyrl-RS" dirty="0" smtClean="0"/>
          </a:p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914400" y="1174173"/>
            <a:ext cx="3352800" cy="190500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b="1" dirty="0" smtClean="0"/>
              <a:t>Интермедијални садржај </a:t>
            </a:r>
            <a:endParaRPr lang="en-US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28599"/>
            <a:ext cx="2971800" cy="1898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046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Пројекти: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/>
          <a:lstStyle/>
          <a:p>
            <a:r>
              <a:rPr lang="sr-Cyrl-RS" dirty="0" smtClean="0">
                <a:solidFill>
                  <a:schemeClr val="accent2">
                    <a:lumMod val="75000"/>
                  </a:schemeClr>
                </a:solidFill>
              </a:rPr>
              <a:t>Интерактивни пано </a:t>
            </a:r>
            <a:r>
              <a:rPr lang="sr-Cyrl-RS" dirty="0" smtClean="0"/>
              <a:t>– </a:t>
            </a:r>
            <a:r>
              <a:rPr lang="sr-Cyrl-RS" b="1" i="1" dirty="0" smtClean="0"/>
              <a:t>Куварски специјалитети од гласова до речи </a:t>
            </a:r>
          </a:p>
          <a:p>
            <a:r>
              <a:rPr lang="sr-Cyrl-RS" dirty="0" smtClean="0"/>
              <a:t>(лингвистичка, драмска и информатичка секција) </a:t>
            </a:r>
          </a:p>
          <a:p>
            <a:endParaRPr lang="en-US" dirty="0"/>
          </a:p>
        </p:txBody>
      </p:sp>
      <p:pic>
        <p:nvPicPr>
          <p:cNvPr id="5122" name="Picture 2" descr="C:\Users\Anja Đorđević\Downloads\428606847_1443421066608450_6630759659014407658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352800"/>
            <a:ext cx="4876800" cy="3352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81214"/>
            <a:ext cx="2354538" cy="1324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787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Пројекти: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/>
          <a:lstStyle/>
          <a:p>
            <a:r>
              <a:rPr lang="sr-Cyrl-RS" b="1" dirty="0" smtClean="0"/>
              <a:t>Осликавање</a:t>
            </a:r>
            <a:r>
              <a:rPr lang="sr-Cyrl-RS" dirty="0" smtClean="0"/>
              <a:t> паноа (осмишљавање поља на извлачење). </a:t>
            </a:r>
          </a:p>
          <a:p>
            <a:r>
              <a:rPr lang="sr-Cyrl-RS" dirty="0"/>
              <a:t>И</a:t>
            </a:r>
            <a:r>
              <a:rPr lang="sr-Cyrl-RS" dirty="0" smtClean="0"/>
              <a:t>зрада Кју-ар кодова који воде у </a:t>
            </a:r>
            <a:r>
              <a:rPr lang="sr-Cyrl-RS" b="1" dirty="0"/>
              <a:t>виртуални куварски </a:t>
            </a:r>
            <a:r>
              <a:rPr lang="sr-Cyrl-RS" b="1" dirty="0" smtClean="0"/>
              <a:t>шоу</a:t>
            </a:r>
            <a:r>
              <a:rPr lang="sr-Cyrl-RS" dirty="0" smtClean="0"/>
              <a:t> у коме се ,,</a:t>
            </a:r>
            <a:r>
              <a:rPr lang="sr-Cyrl-RS" dirty="0"/>
              <a:t>кувају'' </a:t>
            </a:r>
            <a:r>
              <a:rPr lang="sr-Cyrl-RS" dirty="0" smtClean="0"/>
              <a:t>гласови, </a:t>
            </a:r>
            <a:r>
              <a:rPr lang="sr-Cyrl-RS" dirty="0"/>
              <a:t>,,</a:t>
            </a:r>
            <a:r>
              <a:rPr lang="sr-Cyrl-RS" dirty="0" smtClean="0"/>
              <a:t>пеку’’...</a:t>
            </a:r>
          </a:p>
          <a:p>
            <a:r>
              <a:rPr lang="sr-Cyrl-RS" dirty="0" smtClean="0"/>
              <a:t>Израда Кју-ар кода који води до </a:t>
            </a:r>
          </a:p>
          <a:p>
            <a:r>
              <a:rPr lang="sr-Cyrl-RS" b="1" dirty="0" smtClean="0"/>
              <a:t>дигиталног квиза  </a:t>
            </a:r>
          </a:p>
          <a:p>
            <a:r>
              <a:rPr lang="sr-Cyrl-RS" dirty="0" smtClean="0"/>
              <a:t>о гласовним променама</a:t>
            </a:r>
            <a:r>
              <a:rPr lang="sr-Cyrl-RS" dirty="0"/>
              <a:t> </a:t>
            </a:r>
            <a:endParaRPr lang="sr-Cyrl-RS" dirty="0" smtClean="0"/>
          </a:p>
          <a:p>
            <a:r>
              <a:rPr lang="sr-Cyrl-RS" dirty="0"/>
              <a:t>и</a:t>
            </a:r>
            <a:r>
              <a:rPr lang="sr-Cyrl-RS" dirty="0" smtClean="0"/>
              <a:t>ли </a:t>
            </a:r>
            <a:r>
              <a:rPr lang="sr-Cyrl-RS" b="1" dirty="0" smtClean="0"/>
              <a:t>игрице</a:t>
            </a:r>
            <a:r>
              <a:rPr lang="sr-Cyrl-RS" dirty="0" smtClean="0"/>
              <a:t>... </a:t>
            </a:r>
            <a:endParaRPr lang="en-US" dirty="0"/>
          </a:p>
        </p:txBody>
      </p:sp>
      <p:pic>
        <p:nvPicPr>
          <p:cNvPr id="10242" name="Picture 2" descr="C:\Users\Anja Đorđević\Downloads\428606473_1443421039941786_7340741795121764597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0426" y="4758852"/>
            <a:ext cx="4038601" cy="20991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90055"/>
            <a:ext cx="3017837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53200" y="65532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 smtClean="0"/>
              <a:t>Интерактивни пано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5596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Пројекти: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Cyrl-RS" dirty="0" smtClean="0"/>
          </a:p>
          <a:p>
            <a:endParaRPr lang="sr-Cyrl-RS" dirty="0"/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youtu.be/A9uzww9Unog?feature=shared</a:t>
            </a:r>
            <a:endParaRPr lang="sr-Cyrl-RS" dirty="0" smtClean="0"/>
          </a:p>
          <a:p>
            <a:endParaRPr lang="sr-Cyrl-RS" dirty="0"/>
          </a:p>
          <a:p>
            <a:endParaRPr lang="sr-Cyrl-RS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wordwall.net/resource/67916683</a:t>
            </a:r>
            <a:endParaRPr lang="sr-Cyrl-R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1143000" y="1371600"/>
            <a:ext cx="4038600" cy="152400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Видео: Гласовне промене </a:t>
            </a:r>
            <a:r>
              <a:rPr lang="en-US" dirty="0" smtClean="0">
                <a:solidFill>
                  <a:schemeClr val="tx1"/>
                </a:solidFill>
              </a:rPr>
              <a:t> - </a:t>
            </a:r>
            <a:r>
              <a:rPr lang="sr-Cyrl-RS" i="1" dirty="0" smtClean="0">
                <a:solidFill>
                  <a:schemeClr val="tx1"/>
                </a:solidFill>
              </a:rPr>
              <a:t>Куварски специјалитети од гласова до речи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1447800" y="3962400"/>
            <a:ext cx="3124200" cy="1066800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Квиз: Гласовне промене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550" y="304800"/>
            <a:ext cx="3014650" cy="1692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05200" y="5867400"/>
            <a:ext cx="3826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Дигитални материјал за будуће часове обраде и утврђивања...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212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Пројекти: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6734"/>
          </a:xfrm>
        </p:spPr>
        <p:txBody>
          <a:bodyPr/>
          <a:lstStyle/>
          <a:p>
            <a:r>
              <a:rPr lang="sr-Cyrl-RS" dirty="0" smtClean="0"/>
              <a:t>Драмска секција (осмак на часу петака) – обрада кратких фолклорних форми </a:t>
            </a:r>
          </a:p>
          <a:p>
            <a:r>
              <a:rPr lang="sr-Cyrl-RS" dirty="0" smtClean="0"/>
              <a:t> </a:t>
            </a:r>
            <a:r>
              <a:rPr lang="sr-Cyrl-RS" i="1" dirty="0" smtClean="0"/>
              <a:t>На часу са Вуком</a:t>
            </a:r>
          </a:p>
          <a:p>
            <a:endParaRPr lang="sr-Cyrl-RS" i="1" dirty="0" smtClean="0"/>
          </a:p>
          <a:p>
            <a:endParaRPr lang="en-US" i="1" dirty="0"/>
          </a:p>
        </p:txBody>
      </p:sp>
      <p:pic>
        <p:nvPicPr>
          <p:cNvPr id="9218" name="Picture 2" descr="C:\Users\Anja Đorđević\Downloads\12ae6e64-cd08-47cd-a4c6-914c4657e3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436" y="3351545"/>
            <a:ext cx="2286000" cy="337653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9219" name="Picture 3" descr="C:\Users\Anja Đorđević\Downloads\4f3ec6dd-d706-487d-a427-e98e833fc0b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655" y="3351545"/>
            <a:ext cx="2286000" cy="34416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57200"/>
            <a:ext cx="2381250" cy="117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33800" y="3351545"/>
            <a:ext cx="1981200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Петаци добијају посебан задатак након обраде кратких фолклорних форми: стварање оригиналних загонетака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90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Пројекти: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Информатичка секција – дигитални календар загонетака</a:t>
            </a:r>
            <a:endParaRPr lang="en-US" dirty="0"/>
          </a:p>
        </p:txBody>
      </p:sp>
      <p:pic>
        <p:nvPicPr>
          <p:cNvPr id="1027" name="Picture 3" descr="C:\Users\Anja Đorđević\Downloads\9d3f2c50-6818-4f40-8795-2b05aeeb948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04800"/>
            <a:ext cx="2180673" cy="139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nja Đorđević\Downloads\77b43a9b-d275-404e-80d6-2f28ec07d88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669219"/>
            <a:ext cx="2672443" cy="40011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nja Đorđević\Downloads\38d25e91-7a3a-45d4-ac46-9c5a87002e2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669218"/>
            <a:ext cx="2819400" cy="40011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nja Đorđević\Downloads\dc8ed13a-f702-46f4-8126-78c675abf25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669220"/>
            <a:ext cx="2666999" cy="40011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9934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Лино табле – као подсетник у припремној настави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1" y="2405566"/>
            <a:ext cx="7391400" cy="32881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734290" y="1828800"/>
            <a:ext cx="23137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Загонетке које су петаци осмислили, убачене су у пројекат осмака, одељак ,,Кратке фолклорне форме’’, </a:t>
            </a:r>
          </a:p>
          <a:p>
            <a:r>
              <a:rPr lang="sr-Cyrl-RS" dirty="0" smtClean="0"/>
              <a:t> под називом: </a:t>
            </a:r>
          </a:p>
          <a:p>
            <a:r>
              <a:rPr lang="sr-Cyrl-RS" dirty="0" smtClean="0"/>
              <a:t> </a:t>
            </a:r>
            <a:r>
              <a:rPr lang="sr-Cyrl-RS" i="1" dirty="0" smtClean="0">
                <a:solidFill>
                  <a:schemeClr val="accent1">
                    <a:lumMod val="75000"/>
                  </a:schemeClr>
                </a:solidFill>
              </a:rPr>
              <a:t>Чувамо српски језик</a:t>
            </a:r>
            <a:endParaRPr lang="en-US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59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Пројекат: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Пројекат </a:t>
            </a:r>
            <a:r>
              <a:rPr lang="sr-Cyrl-RS" dirty="0" smtClean="0">
                <a:solidFill>
                  <a:schemeClr val="bg1">
                    <a:lumMod val="50000"/>
                  </a:schemeClr>
                </a:solidFill>
              </a:rPr>
              <a:t>осмака</a:t>
            </a:r>
            <a:r>
              <a:rPr lang="sr-Cyrl-RS" dirty="0" smtClean="0"/>
              <a:t>, </a:t>
            </a:r>
            <a:r>
              <a:rPr lang="sr-Cyrl-RS" dirty="0" smtClean="0">
                <a:solidFill>
                  <a:schemeClr val="bg1">
                    <a:lumMod val="50000"/>
                  </a:schemeClr>
                </a:solidFill>
              </a:rPr>
              <a:t>лингвистичке</a:t>
            </a:r>
            <a:r>
              <a:rPr lang="sr-Cyrl-RS" dirty="0" smtClean="0"/>
              <a:t>, </a:t>
            </a:r>
            <a:r>
              <a:rPr lang="sr-Cyrl-RS" dirty="0" smtClean="0">
                <a:solidFill>
                  <a:schemeClr val="bg1">
                    <a:lumMod val="50000"/>
                  </a:schemeClr>
                </a:solidFill>
              </a:rPr>
              <a:t>историјске и информатичке секције</a:t>
            </a:r>
            <a:endParaRPr lang="sr-Cyrl-RS" dirty="0" smtClean="0"/>
          </a:p>
          <a:p>
            <a:endParaRPr lang="sr-Cyrl-RS" dirty="0"/>
          </a:p>
          <a:p>
            <a:endParaRPr lang="sr-Cyrl-RS" dirty="0" smtClean="0"/>
          </a:p>
          <a:p>
            <a:endParaRPr lang="sr-Cyrl-RS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www.youtube.com/watch?v=MNg9WqUR5us</a:t>
            </a:r>
            <a:endParaRPr lang="sr-Cyrl-RS" dirty="0" smtClean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914400" y="2667000"/>
            <a:ext cx="5029200" cy="160020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b="1" dirty="0" smtClean="0"/>
              <a:t>Лино табла – Српска историја, језик и књижевност 19. века</a:t>
            </a:r>
            <a:endParaRPr lang="en-US" b="1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80962"/>
            <a:ext cx="2362200" cy="1328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4572000" y="5486400"/>
            <a:ext cx="2895600" cy="121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Лино табле могу се користити као одлични подсетници за припрему завршног испита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6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Шта добијамо оваквим радом</a:t>
            </a:r>
            <a:r>
              <a:rPr lang="en-US" dirty="0" smtClean="0"/>
              <a:t>?</a:t>
            </a:r>
            <a:r>
              <a:rPr lang="sr-Cyrl-R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r-Cyrl-RS" b="1" dirty="0" smtClean="0"/>
              <a:t>Ученика</a:t>
            </a:r>
            <a:r>
              <a:rPr lang="sr-Cyrl-RS" dirty="0" smtClean="0"/>
              <a:t> који директно учествује у креирању наставних садржаја</a:t>
            </a:r>
            <a:r>
              <a:rPr lang="en-US" dirty="0" smtClean="0"/>
              <a:t>.</a:t>
            </a:r>
            <a:r>
              <a:rPr lang="sr-Cyrl-RS" dirty="0" smtClean="0"/>
              <a:t> </a:t>
            </a:r>
          </a:p>
          <a:p>
            <a:r>
              <a:rPr lang="sr-Cyrl-RS" dirty="0" smtClean="0"/>
              <a:t>Развијамо сарадњу и комуникацију међу ученицима различитих генерација. </a:t>
            </a:r>
          </a:p>
          <a:p>
            <a:r>
              <a:rPr lang="sr-Cyrl-RS" dirty="0" smtClean="0"/>
              <a:t>Учимо их да креативно приступе решавању проблема (да </a:t>
            </a:r>
            <a:r>
              <a:rPr lang="sr-Cyrl-RS" dirty="0"/>
              <a:t>користе различита знања и вештине из више предмета и области и повезују </a:t>
            </a:r>
            <a:r>
              <a:rPr lang="sr-Cyrl-RS" dirty="0" smtClean="0"/>
              <a:t>их) </a:t>
            </a:r>
          </a:p>
          <a:p>
            <a:r>
              <a:rPr lang="sr-Cyrl-RS" b="1" dirty="0" smtClean="0"/>
              <a:t>Прате</a:t>
            </a:r>
            <a:r>
              <a:rPr lang="sr-Cyrl-RS" dirty="0" smtClean="0"/>
              <a:t> </a:t>
            </a:r>
            <a:r>
              <a:rPr lang="sr-Cyrl-RS" dirty="0"/>
              <a:t>наставну јединицу кроз различите </a:t>
            </a:r>
            <a:r>
              <a:rPr lang="sr-Cyrl-RS" dirty="0" smtClean="0"/>
              <a:t>медије, </a:t>
            </a:r>
            <a:r>
              <a:rPr lang="sr-Cyrl-RS" b="1" dirty="0"/>
              <a:t>препознају</a:t>
            </a:r>
            <a:r>
              <a:rPr lang="sr-Cyrl-RS" dirty="0"/>
              <a:t> </a:t>
            </a:r>
            <a:r>
              <a:rPr lang="sr-Cyrl-RS" dirty="0" smtClean="0"/>
              <a:t>промене које настају, </a:t>
            </a:r>
            <a:r>
              <a:rPr lang="sr-Cyrl-RS" b="1" dirty="0" smtClean="0"/>
              <a:t>развијају</a:t>
            </a:r>
            <a:r>
              <a:rPr lang="sr-Cyrl-RS" dirty="0" smtClean="0"/>
              <a:t> вештине и </a:t>
            </a:r>
            <a:r>
              <a:rPr lang="sr-Cyrl-RS" b="1" dirty="0" smtClean="0"/>
              <a:t>примене</a:t>
            </a:r>
            <a:r>
              <a:rPr lang="sr-Cyrl-RS" dirty="0" smtClean="0"/>
              <a:t> стечана знања на будућим часовима обраде и утврђивања.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543550"/>
            <a:ext cx="2124075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8085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За крај... </a:t>
            </a:r>
          </a:p>
          <a:p>
            <a:r>
              <a:rPr lang="sr-Cyrl-RS" i="1" dirty="0" smtClean="0">
                <a:solidFill>
                  <a:schemeClr val="accent2">
                    <a:lumMod val="75000"/>
                  </a:schemeClr>
                </a:solidFill>
              </a:rPr>
              <a:t>Тимочани воле акузатив </a:t>
            </a:r>
            <a:r>
              <a:rPr lang="sr-Cyrl-RS" i="1" dirty="0" smtClean="0"/>
              <a:t>- </a:t>
            </a:r>
            <a:r>
              <a:rPr lang="sr-Cyrl-RS" dirty="0" smtClean="0"/>
              <a:t>шаљива завршница озбиљног пројекта</a:t>
            </a:r>
            <a:endParaRPr lang="en-US" dirty="0" smtClean="0"/>
          </a:p>
          <a:p>
            <a:endParaRPr lang="en-US" dirty="0"/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youtu.be/FoF4pt_e2xA?si=Y0yND0GiXcQ7RO_8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66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Cyrl-RS" dirty="0" smtClean="0"/>
          </a:p>
          <a:p>
            <a:endParaRPr lang="sr-Cyrl-RS" dirty="0"/>
          </a:p>
          <a:p>
            <a:endParaRPr lang="sr-Cyrl-RS" dirty="0" smtClean="0"/>
          </a:p>
          <a:p>
            <a:r>
              <a:rPr lang="sr-Cyrl-RS" dirty="0" smtClean="0"/>
              <a:t>Хвала на пажњи! </a:t>
            </a:r>
          </a:p>
          <a:p>
            <a:pPr marL="0" indent="0">
              <a:buNone/>
            </a:pPr>
            <a:endParaRPr lang="sr-Cyrl-RS" dirty="0" smtClean="0"/>
          </a:p>
          <a:p>
            <a:pPr marL="0" indent="0">
              <a:buNone/>
            </a:pPr>
            <a:r>
              <a:rPr lang="sr-Cyrl-RS" dirty="0"/>
              <a:t> </a:t>
            </a:r>
            <a:r>
              <a:rPr lang="sr-Cyrl-RS" dirty="0" smtClean="0"/>
              <a:t>                                                Ања Ђорђевић</a:t>
            </a:r>
          </a:p>
          <a:p>
            <a:pPr marL="0" indent="0">
              <a:buNone/>
            </a:pPr>
            <a:r>
              <a:rPr lang="sr-Cyrl-RS" dirty="0"/>
              <a:t> </a:t>
            </a:r>
            <a:r>
              <a:rPr lang="sr-Cyrl-RS" dirty="0" smtClean="0"/>
              <a:t>                                             </a:t>
            </a:r>
            <a:r>
              <a:rPr lang="en-US" dirty="0" smtClean="0"/>
              <a:t>anjabujic@gmail.com</a:t>
            </a:r>
            <a:endParaRPr lang="sr-Cyrl-RS" dirty="0"/>
          </a:p>
        </p:txBody>
      </p:sp>
      <p:sp>
        <p:nvSpPr>
          <p:cNvPr id="6" name="Rectangle 5"/>
          <p:cNvSpPr/>
          <p:nvPr/>
        </p:nvSpPr>
        <p:spPr>
          <a:xfrm>
            <a:off x="1447800" y="609600"/>
            <a:ext cx="5715000" cy="1828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b="1" dirty="0" smtClean="0"/>
              <a:t>Највећи знак успеха је учитељ који може рећи: ,,Ученици сада раде као да ја не постојим’’</a:t>
            </a:r>
          </a:p>
          <a:p>
            <a:pPr algn="ctr"/>
            <a:r>
              <a:rPr lang="sr-Cyrl-RS" b="1" dirty="0" smtClean="0"/>
              <a:t>Марија Монтесори  </a:t>
            </a:r>
            <a:endParaRPr lang="en-US" b="1" dirty="0"/>
          </a:p>
        </p:txBody>
      </p:sp>
      <p:pic>
        <p:nvPicPr>
          <p:cNvPr id="6148" name="Picture 4" descr="C:\Users\Anja Đorđević\Downloads\7301bdd6-6786-42da-9076-c83aeb9c43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345" y="3886200"/>
            <a:ext cx="1295400" cy="24792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99867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4577</TotalTime>
  <Words>987</Words>
  <Application>Microsoft Office PowerPoint</Application>
  <PresentationFormat>On-screen Show (4:3)</PresentationFormat>
  <Paragraphs>168</Paragraphs>
  <Slides>31</Slides>
  <Notes>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Филолошки факултет у Београду Друштво за српски језик и књижевност Србије 66. Републички зимски семинар</vt:lpstr>
      <vt:lpstr>Исходи: </vt:lpstr>
      <vt:lpstr>PowerPoint Presentation</vt:lpstr>
      <vt:lpstr>Улога наставника у креирању интермедијалних садржаја: </vt:lpstr>
      <vt:lpstr>Улога ученика у креирању интермедијалног садржаја: </vt:lpstr>
      <vt:lpstr>Укључивањем интермедијалног садржаја</vt:lpstr>
      <vt:lpstr>       Први пројекти: </vt:lpstr>
      <vt:lpstr>PowerPoint Presentation</vt:lpstr>
      <vt:lpstr>            Први пројекти: </vt:lpstr>
      <vt:lpstr>Коришћење игре у настави...</vt:lpstr>
      <vt:lpstr>Први пројекти: </vt:lpstr>
      <vt:lpstr>Први пројекти: </vt:lpstr>
      <vt:lpstr>       Први велики пројакат:  (заједнички рад и учешће неколико школских секција у разоткривању лика Марка Краљевића)</vt:lpstr>
      <vt:lpstr>Пројекти: </vt:lpstr>
      <vt:lpstr>Пројекти: </vt:lpstr>
      <vt:lpstr>Пројекти: </vt:lpstr>
      <vt:lpstr>Дигитални стрип и квиз: </vt:lpstr>
      <vt:lpstr>                Пројекти  (представљање вишемесечног рада):  </vt:lpstr>
      <vt:lpstr>PowerPoint Presentation</vt:lpstr>
      <vt:lpstr>PowerPoint Presentation</vt:lpstr>
      <vt:lpstr>PowerPoint Presentation</vt:lpstr>
      <vt:lpstr>Пројекти: </vt:lpstr>
      <vt:lpstr>Пројекти: </vt:lpstr>
      <vt:lpstr>Пројекти: </vt:lpstr>
      <vt:lpstr>Пројекти:</vt:lpstr>
      <vt:lpstr>Пројекти: </vt:lpstr>
      <vt:lpstr>Лино табле – као подсетник у припремној настави </vt:lpstr>
      <vt:lpstr>Пројекат: </vt:lpstr>
      <vt:lpstr>Шта добијамо оваквим радом?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Филолошки факултет у Београду Друштво за српски језик и књижевност Србије 66. Републички зимски семинар</dc:title>
  <dc:creator>Anja Đorđević</dc:creator>
  <cp:lastModifiedBy>Anja Đorđević</cp:lastModifiedBy>
  <cp:revision>97</cp:revision>
  <cp:lastPrinted>2025-01-20T16:31:10Z</cp:lastPrinted>
  <dcterms:created xsi:type="dcterms:W3CDTF">2025-01-15T14:37:16Z</dcterms:created>
  <dcterms:modified xsi:type="dcterms:W3CDTF">2025-01-21T09:54:23Z</dcterms:modified>
</cp:coreProperties>
</file>